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33"/>
  </p:notesMasterIdLst>
  <p:handoutMasterIdLst>
    <p:handoutMasterId r:id="rId34"/>
  </p:handoutMasterIdLst>
  <p:sldIdLst>
    <p:sldId id="262" r:id="rId5"/>
    <p:sldId id="264" r:id="rId6"/>
    <p:sldId id="280" r:id="rId7"/>
    <p:sldId id="307" r:id="rId8"/>
    <p:sldId id="304" r:id="rId9"/>
    <p:sldId id="277" r:id="rId10"/>
    <p:sldId id="305" r:id="rId11"/>
    <p:sldId id="306" r:id="rId12"/>
    <p:sldId id="284" r:id="rId13"/>
    <p:sldId id="299" r:id="rId14"/>
    <p:sldId id="300" r:id="rId15"/>
    <p:sldId id="297" r:id="rId16"/>
    <p:sldId id="298" r:id="rId17"/>
    <p:sldId id="301" r:id="rId18"/>
    <p:sldId id="302" r:id="rId19"/>
    <p:sldId id="303" r:id="rId20"/>
    <p:sldId id="286" r:id="rId21"/>
    <p:sldId id="265" r:id="rId22"/>
    <p:sldId id="296" r:id="rId23"/>
    <p:sldId id="266" r:id="rId24"/>
    <p:sldId id="274" r:id="rId25"/>
    <p:sldId id="268" r:id="rId26"/>
    <p:sldId id="275" r:id="rId27"/>
    <p:sldId id="267" r:id="rId28"/>
    <p:sldId id="276" r:id="rId29"/>
    <p:sldId id="269" r:id="rId30"/>
    <p:sldId id="270" r:id="rId31"/>
    <p:sldId id="271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F77"/>
    <a:srgbClr val="003A74"/>
    <a:srgbClr val="004386"/>
    <a:srgbClr val="004B96"/>
    <a:srgbClr val="004496"/>
    <a:srgbClr val="002880"/>
    <a:srgbClr val="004080"/>
    <a:srgbClr val="00418C"/>
    <a:srgbClr val="004196"/>
    <a:srgbClr val="0037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F1372A-86E2-2535-3C4C-691EEA358418}" v="1049" dt="2023-12-07T15:51:57.736"/>
    <p1510:client id="{14D3EF1A-F30C-6928-8760-F950558F2CDC}" v="4" dt="2023-12-06T17:52:29.290"/>
    <p1510:client id="{170E6886-4A96-FFAB-D450-12DF8BA9366E}" v="1883" dt="2023-12-05T22:19:41.130"/>
    <p1510:client id="{2B7B1036-6527-4E08-B56A-36830F9FA5E5}" vWet="4" dt="2023-09-08T17:17:37.441"/>
    <p1510:client id="{51B05DF9-3E2E-7A53-4E1A-2E7D985D2363}" v="243" dt="2023-12-01T17:36:51.060"/>
    <p1510:client id="{520E3C99-D4CC-BF20-F977-54849011CCE5}" v="25" dt="2023-12-07T18:58:02.941"/>
    <p1510:client id="{5EDC1789-0D43-4BA0-9811-4F38D41B6733}" v="1576" dt="2023-09-08T20:54:56.563"/>
    <p1510:client id="{760A97ED-BC7A-3A44-D1A6-52DCE645BD5F}" v="67" dt="2023-12-08T21:19:58.345"/>
    <p1510:client id="{77733DAA-775B-6A06-C447-D1C6A242AA93}" v="17" dt="2023-12-07T17:41:49.389"/>
    <p1510:client id="{79AACBC1-6A2F-E0C0-7372-49E4BAA051A8}" v="184" dt="2023-12-10T20:27:42.419"/>
    <p1510:client id="{832DA40A-CBE5-C14F-8EE6-900590A5D8ED}" v="13" dt="2023-09-14T19:01:30.910"/>
    <p1510:client id="{8BBAD72A-E14B-F47D-B876-42F5E12D0493}" v="3" dt="2023-12-11T21:53:48.692"/>
    <p1510:client id="{97273D8A-1698-FF0B-8568-0A352C4916D1}" v="345" dt="2023-09-12T21:54:48.686"/>
    <p1510:client id="{A5FB3235-F198-F07F-4EC4-0F609CA80391}" v="537" dt="2023-12-06T14:06:39.461"/>
    <p1510:client id="{E9EF9049-CB49-1398-076C-46D5C454FC8C}" v="304" dt="2023-09-11T04:45:03.248"/>
    <p1510:client id="{F8663AE2-DD5E-1368-B008-945497EF1DB3}" v="3" dt="2023-12-07T20:28:15.2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2135F8-513F-48B5-A8AC-4387B358EF2D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62811-28FA-48B7-A208-07F6C72E6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951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BA029-586D-4943-B63F-C39CAF6BB5DD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D007B-CB3C-4F57-A596-A244F7450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286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Present this slide as participants join the meeting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1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Stephanie Streeter 5-7 minutes present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97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15 minutes group discussion? Longer?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365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Megan Garvy-MCC 5-7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967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Sarah/Jennifer/EEAZ 5-7 min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717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group discussion, 15 min? Longer? What is one takeaway that you can implement course offering/teacher certification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3708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Pearl/Jennifer/Sarah 10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99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Sarah 5 min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1815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Time for questions if needed/available 5 min</a:t>
            </a:r>
          </a:p>
          <a:p>
            <a:r>
              <a:rPr lang="en-US">
                <a:cs typeface="Calibri"/>
              </a:rPr>
              <a:t>Total time-52 minutes. </a:t>
            </a: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68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Jennifer kick it off with a welcome and facilitate quick introductions.  Introduce Pearl last and she will take over. 10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1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81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Jennifer kick it off with a welcome and facilitate quick introductions. Review school districts and community colleges present.  Introduce Pearl last and she will take over. 10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64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371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Pearl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101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Jesus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944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Pearl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72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Art and Gina– 5-7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6D007B-CB3C-4F57-A596-A244F74506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16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22468"/>
            <a:ext cx="9144000" cy="1376363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90907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2F8F648C-4286-4936-A91E-284DC1B38D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730" y="1110362"/>
            <a:ext cx="5202540" cy="165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96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8C05BD4A-C3F4-4C69-AEE4-906BA76E9260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313152" y="0"/>
            <a:ext cx="5878847" cy="6858000"/>
          </a:xfrm>
          <a:solidFill>
            <a:schemeClr val="accent3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6362883-B798-483A-9009-285CE40F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A4175F-7FC9-4018-A589-FE22219A4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268D9-24A1-4868-AF3B-3E56BED2463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424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164126"/>
            <a:ext cx="12192000" cy="69387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99616"/>
            <a:ext cx="5181600" cy="4677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99616"/>
            <a:ext cx="5181600" cy="4677347"/>
          </a:xfrm>
          <a:noFill/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093619" y="1499616"/>
            <a:ext cx="1" cy="4529709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2A0C7BAF-CF6B-4493-82F1-CF9B4F3F18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64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F193D91A-8178-4BDB-BC7E-591D0CECB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9" r="16172"/>
          <a:stretch/>
        </p:blipFill>
        <p:spPr>
          <a:xfrm>
            <a:off x="5974672" y="-1"/>
            <a:ext cx="6217328" cy="6857995"/>
          </a:xfrm>
          <a:custGeom>
            <a:avLst/>
            <a:gdLst/>
            <a:ahLst/>
            <a:cxnLst/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043433-F0DE-4988-97F8-0DC267E60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722D6D-8C03-4340-B8F9-8D5C99F025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29DFBB-5052-4FEC-8090-2C37BAA09C3F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A067A7E8-74CC-48A2-B48C-CE0375414B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7DA97EF-3FC8-4EA2-B3C1-EBBE3120C2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553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F193D91A-8178-4BDB-BC7E-591D0CECB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8" r="4179"/>
          <a:stretch/>
        </p:blipFill>
        <p:spPr>
          <a:xfrm>
            <a:off x="5743852" y="0"/>
            <a:ext cx="6448148" cy="6857998"/>
          </a:xfrm>
          <a:custGeom>
            <a:avLst/>
            <a:gdLst/>
            <a:ahLst/>
            <a:cxnLst/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043433-F0DE-4988-97F8-0DC267E60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722D6D-8C03-4340-B8F9-8D5C99F025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29DFBB-5052-4FEC-8090-2C37BAA09C3F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A067A7E8-74CC-48A2-B48C-CE0375414B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7DA97EF-3FC8-4EA2-B3C1-EBBE3120C2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893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44A98903-4D6D-4CAA-8CEA-1CC8F9377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98"/>
          <a:stretch/>
        </p:blipFill>
        <p:spPr>
          <a:xfrm>
            <a:off x="4908610" y="0"/>
            <a:ext cx="7283389" cy="685800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pic>
        <p:nvPicPr>
          <p:cNvPr id="9" name="Picture 8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72430333-BEC5-492B-B2FC-C4150E1F30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011C14-EA89-4CD2-8468-1580648C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467590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925AD0-4BF1-4ED5-9395-868D8ECF6E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32F445-B6A6-46AD-9271-A90FE6095D9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15E7FFC-BE4F-494F-A19A-70A90D988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870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7B9E049-C173-402B-825A-8AE69B34D9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6"/>
          <a:stretch/>
        </p:blipFill>
        <p:spPr>
          <a:xfrm>
            <a:off x="4867286" y="0"/>
            <a:ext cx="7324714" cy="6857993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pic>
        <p:nvPicPr>
          <p:cNvPr id="9" name="Picture 8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72430333-BEC5-492B-B2FC-C4150E1F30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011C14-EA89-4CD2-8468-1580648C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467590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925AD0-4BF1-4ED5-9395-868D8ECF6E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32F445-B6A6-46AD-9271-A90FE6095D9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397DF7-610F-47DF-8BF7-C944F8264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47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6F578E5E-46F7-4B07-8111-DF4F52460F63}"/>
              </a:ext>
            </a:extLst>
          </p:cNvPr>
          <p:cNvSpPr/>
          <p:nvPr userDrawn="1"/>
        </p:nvSpPr>
        <p:spPr>
          <a:xfrm>
            <a:off x="8391752" y="-1097173"/>
            <a:ext cx="4023360" cy="40233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164126"/>
            <a:ext cx="12192000" cy="69387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ECC5B8F0-07A1-4C3E-BDBB-3D73910C50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  <p:pic>
        <p:nvPicPr>
          <p:cNvPr id="7" name="Picture Placeholder 5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3B2275CE-0586-4EAC-9835-D5109075F1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3" t="-2" r="2466"/>
          <a:stretch/>
        </p:blipFill>
        <p:spPr>
          <a:xfrm>
            <a:off x="7065818" y="1592695"/>
            <a:ext cx="4836113" cy="5064125"/>
          </a:xfrm>
          <a:prstGeom prst="ellipse">
            <a:avLst/>
          </a:prstGeom>
          <a:effectLst>
            <a:softEdge rad="0"/>
          </a:effectLst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F81AC16-3030-4124-A921-3631527340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592695"/>
            <a:ext cx="5937549" cy="45842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911121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pic>
        <p:nvPicPr>
          <p:cNvPr id="9" name="Picture 8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51ADFB11-F6B0-4574-81F2-936AB78F5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805" y="2762249"/>
            <a:ext cx="2073027" cy="2073027"/>
          </a:xfrm>
          <a:prstGeom prst="rect">
            <a:avLst/>
          </a:prstGeom>
        </p:spPr>
      </p:pic>
      <p:pic>
        <p:nvPicPr>
          <p:cNvPr id="11" name="Picture 10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ACCED39C-0C00-4F54-84D6-517404BF18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153" y="3566846"/>
            <a:ext cx="1828800" cy="1828800"/>
          </a:xfrm>
          <a:prstGeom prst="rect">
            <a:avLst/>
          </a:prstGeom>
        </p:spPr>
      </p:pic>
      <p:pic>
        <p:nvPicPr>
          <p:cNvPr id="13" name="Picture 12" descr="A picture containing light, drawing&#10;&#10;Description automatically generated">
            <a:extLst>
              <a:ext uri="{FF2B5EF4-FFF2-40B4-BE49-F238E27FC236}">
                <a16:creationId xmlns:a16="http://schemas.microsoft.com/office/drawing/2014/main" id="{61666FB3-2120-4320-BB4E-E2A37802C24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394" y="3573406"/>
            <a:ext cx="1261870" cy="1261870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2D6859B0-5B5A-4FE3-ADD8-5A237D37EC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227" y="455467"/>
            <a:ext cx="2882357" cy="2882357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0AF799D7-6D52-432A-BF1A-9C71850626C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225" y="455467"/>
            <a:ext cx="1828800" cy="18288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89CBC226-06E9-4804-9B67-4348FE193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CE9BC69-4A55-468D-AD85-9539523DDC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1BCD0F9-1EAE-4573-9FF8-DED4A602512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211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00929" y="1795273"/>
            <a:ext cx="5462016" cy="2236606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13977" y="4461138"/>
            <a:ext cx="5462016" cy="214274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A41C17-BCFA-470F-82A1-7B3673D7D44D}"/>
              </a:ext>
            </a:extLst>
          </p:cNvPr>
          <p:cNvCxnSpPr>
            <a:cxnSpLocks/>
          </p:cNvCxnSpPr>
          <p:nvPr userDrawn="1"/>
        </p:nvCxnSpPr>
        <p:spPr>
          <a:xfrm flipV="1">
            <a:off x="4799857" y="1474727"/>
            <a:ext cx="0" cy="39085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CCE38C74-AEE8-44C9-8E4C-1CA47212E5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979" y="1853611"/>
            <a:ext cx="2943203" cy="315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594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-7146"/>
            <a:ext cx="12192000" cy="6858001"/>
          </a:xfrm>
          <a:solidFill>
            <a:schemeClr val="accent3"/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/>
              <a:t>Click icon to insert photo or illustration image</a:t>
            </a:r>
          </a:p>
        </p:txBody>
      </p:sp>
    </p:spTree>
    <p:extLst>
      <p:ext uri="{BB962C8B-B14F-4D97-AF65-F5344CB8AC3E}">
        <p14:creationId xmlns:p14="http://schemas.microsoft.com/office/powerpoint/2010/main" val="383848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474F16-4040-4762-8C4B-AA12758ADC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22468"/>
            <a:ext cx="9144000" cy="1376363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90907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8F648C-4286-4936-A91E-284DC1B38D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4730" y="1101484"/>
            <a:ext cx="5202540" cy="165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716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66657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496882"/>
            <a:ext cx="6172200" cy="4873625"/>
          </a:xfrm>
          <a:solidFill>
            <a:schemeClr val="accent3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566857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B7C6-358A-4D6C-BDC4-B33F61A8F153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0DB215B4-D53A-4F50-A190-A6F0F95113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11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BD203367-BDE9-42D3-AC77-DDBE4DE40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4" b="1032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D5C8BF45-FD84-482A-AC03-0688A6AB0D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75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203367-BDE9-42D3-AC77-DDBE4DE40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D5C8BF45-FD84-482A-AC03-0688A6AB0D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81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696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164126"/>
            <a:ext cx="12192000" cy="69387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4DE60EEC-F667-4A76-B46F-52BD124F2D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3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950244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7430" y="365125"/>
            <a:ext cx="904636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7430" y="1499616"/>
            <a:ext cx="9046370" cy="4677347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49D1A451-EBB3-4A88-ADD6-5CC9FC0C7B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18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4321970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2178230"/>
            <a:ext cx="3779044" cy="2501537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881" y="1499616"/>
            <a:ext cx="6588918" cy="4677347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82E0AE8C-4445-4690-BBBE-1CCE55FF7E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81749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56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668216"/>
            <a:ext cx="7593693" cy="5052646"/>
          </a:xfrm>
        </p:spPr>
        <p:txBody>
          <a:bodyPr anchor="ctr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78D87FA1-07AC-4D7C-A0F9-B9DAB4F49F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722" y="2220682"/>
            <a:ext cx="2257428" cy="241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2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6D454C-6B79-40A1-AD60-433A8CC3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350" y="2971800"/>
            <a:ext cx="3373766" cy="914400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6D85E9-DFA3-4EC8-8214-30B9E2E336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34036" y="878131"/>
            <a:ext cx="5602614" cy="5478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C0BFD0-1B09-4D2D-B4D3-F09FDF9CA67C}"/>
              </a:ext>
            </a:extLst>
          </p:cNvPr>
          <p:cNvCxnSpPr>
            <a:cxnSpLocks/>
          </p:cNvCxnSpPr>
          <p:nvPr userDrawn="1"/>
        </p:nvCxnSpPr>
        <p:spPr>
          <a:xfrm flipV="1">
            <a:off x="4981575" y="1896646"/>
            <a:ext cx="0" cy="30754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1E3A0D13-B7A8-4C9F-8798-886385C819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51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itting at a table&#10;&#10;Description automatically generated">
            <a:extLst>
              <a:ext uri="{FF2B5EF4-FFF2-40B4-BE49-F238E27FC236}">
                <a16:creationId xmlns:a16="http://schemas.microsoft.com/office/drawing/2014/main" id="{B9CEFA6C-96C5-4935-80A4-F80B868EBA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5" r="23513"/>
          <a:stretch/>
        </p:blipFill>
        <p:spPr>
          <a:xfrm>
            <a:off x="6419861" y="0"/>
            <a:ext cx="5772139" cy="6858000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6362883-B798-483A-9009-285CE40F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A4175F-7FC9-4018-A589-FE22219A4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268D9-24A1-4868-AF3B-3E56BED2463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48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id="{CD99EEE2-8711-498F-B4A2-C77035C8E9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5" r="30920"/>
          <a:stretch/>
        </p:blipFill>
        <p:spPr>
          <a:xfrm>
            <a:off x="6522720" y="0"/>
            <a:ext cx="5669279" cy="6858000"/>
          </a:xfrm>
          <a:prstGeom prst="rect">
            <a:avLst/>
          </a:prstGeom>
        </p:spPr>
      </p:pic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object, clock, plate, meter&#10;&#10;Description automatically generated">
            <a:extLst>
              <a:ext uri="{FF2B5EF4-FFF2-40B4-BE49-F238E27FC236}">
                <a16:creationId xmlns:a16="http://schemas.microsoft.com/office/drawing/2014/main" id="{C4342D56-5133-471B-81AC-C2721CEC3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5740132"/>
            <a:ext cx="2750068" cy="8736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6362883-B798-483A-9009-285CE40F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203"/>
            <a:ext cx="5040649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A4175F-7FC9-4018-A589-FE22219A4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81742"/>
            <a:ext cx="5040649" cy="4205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268D9-24A1-4868-AF3B-3E56BED2463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62900"/>
            <a:ext cx="4600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885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99616"/>
            <a:ext cx="10515600" cy="4677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Third level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49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66DA8-7AA7-CF4B-ADCD-6A8DB7B126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70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720" r:id="rId2"/>
    <p:sldLayoutId id="2147483679" r:id="rId3"/>
    <p:sldLayoutId id="2147483712" r:id="rId4"/>
    <p:sldLayoutId id="2147483711" r:id="rId5"/>
    <p:sldLayoutId id="2147483680" r:id="rId6"/>
    <p:sldLayoutId id="2147483685" r:id="rId7"/>
    <p:sldLayoutId id="2147483716" r:id="rId8"/>
    <p:sldLayoutId id="2147483722" r:id="rId9"/>
    <p:sldLayoutId id="2147483726" r:id="rId10"/>
    <p:sldLayoutId id="2147483681" r:id="rId11"/>
    <p:sldLayoutId id="2147483682" r:id="rId12"/>
    <p:sldLayoutId id="2147483723" r:id="rId13"/>
    <p:sldLayoutId id="2147483713" r:id="rId14"/>
    <p:sldLayoutId id="2147483721" r:id="rId15"/>
    <p:sldLayoutId id="2147483683" r:id="rId16"/>
    <p:sldLayoutId id="2147483718" r:id="rId17"/>
    <p:sldLayoutId id="2147483717" r:id="rId18"/>
    <p:sldLayoutId id="2147483684" r:id="rId19"/>
    <p:sldLayoutId id="2147483689" r:id="rId20"/>
    <p:sldLayoutId id="2147483715" r:id="rId21"/>
    <p:sldLayoutId id="2147483725" r:id="rId22"/>
    <p:sldLayoutId id="2147483724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95000"/>
        </a:lnSpc>
        <a:spcBef>
          <a:spcPts val="1000"/>
        </a:spcBef>
        <a:spcAft>
          <a:spcPts val="600"/>
        </a:spcAft>
        <a:buClr>
          <a:schemeClr val="accent1"/>
        </a:buClr>
        <a:buSzTx/>
        <a:buFont typeface="Wingdings" panose="05000000000000000000" pitchFamily="2" charset="2"/>
        <a:buChar char="§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marR="0" indent="-34290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>
          <a:schemeClr val="accent1"/>
        </a:buClr>
        <a:buSzTx/>
        <a:buFont typeface="Wingdings" panose="05000000000000000000" pitchFamily="2" charset="2"/>
        <a:buChar char="§"/>
        <a:tabLst/>
        <a:defRPr sz="22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00150" marR="0" indent="-28575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>
          <a:schemeClr val="accent1"/>
        </a:buClr>
        <a:buSzTx/>
        <a:buFont typeface="Wingdings" panose="05000000000000000000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95000"/>
        </a:lnSpc>
        <a:spcBef>
          <a:spcPts val="50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hoenixchamber.sharepoint.com/:w:/s/ElevateEdAZImplementation/EZT16htvgFZCunUHDrMvWKQB5kAugQGnoeS_34-wyFnahA?e=dS5DQd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sacc.edu/early-college-programs/dual-enrollment/high-school-partners-classes/westwood-high-school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h7u674.p3cdn1.secureserver.net/wp-content/uploads/2023/02/ElevateEdAZ_Fall2022DualEnrollment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7Wo_j8ktgeQZUfC6aOH96X0hISpkX5C2/edit?usp=sharing&amp;ouid=106683541008450876960&amp;rtpof=true&amp;sd=tru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ublic.tableau.com/app/profile/maricopaanalytics/viz/DualEnrollmentFastFacts/Dashboard1?publish=yes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iosalado.edu/start-rio/early-college/dual-enrollment/enrollment-steps-overview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docs.google.com/presentation/d/17Qj_F1qrcvKmDL7_UlElRPRw1NtopBT6/edit?usp=sharing&amp;ouid=106683541008450876960&amp;rtpof=true&amp;sd=tru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F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b">
            <a:normAutofit fontScale="90000"/>
          </a:bodyPr>
          <a:lstStyle/>
          <a:p>
            <a:r>
              <a:rPr lang="en-US" sz="5600">
                <a:latin typeface="Arial"/>
                <a:cs typeface="Arial"/>
              </a:rPr>
              <a:t>Dual Enrollment Best Practices Q2 Meeting</a:t>
            </a:r>
            <a:endParaRPr lang="en-US" sz="56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t">
            <a:normAutofit/>
          </a:bodyPr>
          <a:lstStyle/>
          <a:p>
            <a:r>
              <a:rPr lang="en-US" sz="2000">
                <a:latin typeface="Arial"/>
                <a:cs typeface="Arial"/>
              </a:rPr>
              <a:t>Greater Phoenix Chamber Foundation</a:t>
            </a:r>
          </a:p>
          <a:p>
            <a:r>
              <a:rPr lang="en-US" sz="2000">
                <a:latin typeface="Arial"/>
                <a:cs typeface="Arial"/>
              </a:rPr>
              <a:t>December 2023</a:t>
            </a:r>
          </a:p>
        </p:txBody>
      </p:sp>
    </p:spTree>
    <p:extLst>
      <p:ext uri="{BB962C8B-B14F-4D97-AF65-F5344CB8AC3E}">
        <p14:creationId xmlns:p14="http://schemas.microsoft.com/office/powerpoint/2010/main" val="2528261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80" y="275732"/>
            <a:ext cx="10515600" cy="1242916"/>
          </a:xfrm>
        </p:spPr>
        <p:txBody>
          <a:bodyPr/>
          <a:lstStyle/>
          <a:p>
            <a:r>
              <a:rPr lang="en-US">
                <a:cs typeface="Arial"/>
              </a:rPr>
              <a:t>What's Working? </a:t>
            </a:r>
            <a:br>
              <a:rPr lang="en-US">
                <a:cs typeface="Arial"/>
              </a:rPr>
            </a:br>
            <a:r>
              <a:rPr lang="en-US" i="1">
                <a:cs typeface="Arial"/>
              </a:rPr>
              <a:t>Administration and Planning</a:t>
            </a:r>
            <a:endParaRPr lang="en-US" i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664" y="1474879"/>
            <a:ext cx="10515600" cy="4172925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>
              <a:buFont typeface="Wingdings"/>
            </a:pPr>
            <a:r>
              <a:rPr lang="en-US" sz="2800">
                <a:cs typeface="Arial"/>
              </a:rPr>
              <a:t>Key Recommendation: Administration and Planning</a:t>
            </a:r>
          </a:p>
          <a:p>
            <a:pPr lvl="1">
              <a:buFont typeface="Wingdings"/>
            </a:pPr>
            <a:r>
              <a:rPr lang="en-US" sz="2800">
                <a:cs typeface="Arial"/>
              </a:rPr>
              <a:t>Best Practice: Building Level School Strategies</a:t>
            </a:r>
          </a:p>
          <a:p>
            <a:pPr lvl="2">
              <a:buFont typeface="Wingdings"/>
            </a:pPr>
            <a:r>
              <a:rPr lang="en-US" sz="2400">
                <a:cs typeface="Arial"/>
              </a:rPr>
              <a:t>(Stephanie Streeter, Principal at Trevor Browne High, PXU)</a:t>
            </a:r>
          </a:p>
          <a:p>
            <a:pPr lvl="1">
              <a:buFont typeface="Wingdings"/>
            </a:pPr>
            <a:r>
              <a:rPr lang="en-US" sz="2800">
                <a:cs typeface="Arial"/>
              </a:rPr>
              <a:t>Barriers to implementation and strategies to overcome</a:t>
            </a:r>
          </a:p>
          <a:p>
            <a:pPr lvl="1">
              <a:buFont typeface="Wingdings"/>
              <a:buChar char="§"/>
            </a:pPr>
            <a:r>
              <a:rPr lang="en-US" sz="2800">
                <a:cs typeface="Arial"/>
              </a:rPr>
              <a:t>Implementation successes</a:t>
            </a:r>
          </a:p>
          <a:p>
            <a:pPr lvl="1">
              <a:buFont typeface="Wingdings"/>
              <a:buChar char="§"/>
            </a:pPr>
            <a:r>
              <a:rPr lang="en-US" sz="2800">
                <a:cs typeface="Arial"/>
              </a:rPr>
              <a:t>Next steps </a:t>
            </a:r>
          </a:p>
          <a:p>
            <a:pPr lvl="1">
              <a:buFont typeface="Wingdings"/>
              <a:buChar char="§"/>
            </a:pPr>
            <a:endParaRPr lang="en-US">
              <a:cs typeface="Arial"/>
            </a:endParaRPr>
          </a:p>
          <a:p>
            <a:pPr lvl="2">
              <a:buFont typeface="Wingdings"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37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80" y="275732"/>
            <a:ext cx="10515600" cy="1242916"/>
          </a:xfrm>
        </p:spPr>
        <p:txBody>
          <a:bodyPr/>
          <a:lstStyle/>
          <a:p>
            <a:r>
              <a:rPr lang="en-US">
                <a:cs typeface="Arial"/>
              </a:rPr>
              <a:t>What's Working? </a:t>
            </a:r>
            <a:br>
              <a:rPr lang="en-US">
                <a:cs typeface="Arial"/>
              </a:rPr>
            </a:br>
            <a:r>
              <a:rPr lang="en-US" i="1">
                <a:cs typeface="Arial"/>
              </a:rPr>
              <a:t>Group Discussion</a:t>
            </a:r>
            <a:r>
              <a:rPr lang="en-US">
                <a:cs typeface="Arial"/>
              </a:rPr>
              <a:t> </a:t>
            </a:r>
            <a:endParaRPr lang="en-US" i="1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664" y="1474879"/>
            <a:ext cx="10515600" cy="4172925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>
              <a:buFont typeface="Wingdings"/>
            </a:pPr>
            <a:r>
              <a:rPr lang="en-US">
                <a:cs typeface="Arial"/>
              </a:rPr>
              <a:t>At your table, pick one of the two best practices just presented to discuss.</a:t>
            </a:r>
          </a:p>
          <a:p>
            <a:pPr lvl="1">
              <a:buFont typeface="Wingdings"/>
            </a:pPr>
            <a:r>
              <a:rPr lang="en-US">
                <a:cs typeface="Arial"/>
              </a:rPr>
              <a:t>Identify a notetaker to capture discussion points, questions, concerns.</a:t>
            </a:r>
          </a:p>
          <a:p>
            <a:pPr lvl="2">
              <a:buFont typeface="Wingdings"/>
              <a:buChar char="§"/>
            </a:pPr>
            <a:r>
              <a:rPr lang="en-US">
                <a:cs typeface="Arial"/>
                <a:hlinkClick r:id="rId3"/>
              </a:rPr>
              <a:t>Notes Template</a:t>
            </a:r>
          </a:p>
          <a:p>
            <a:pPr lvl="1">
              <a:buFont typeface="Wingdings"/>
              <a:buChar char="§"/>
            </a:pPr>
            <a:r>
              <a:rPr lang="en-US">
                <a:cs typeface="Arial"/>
              </a:rPr>
              <a:t>Discuss and answer the following: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What would need to happen to implement this strategy/best practice with our school and community college partner?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What are the barriers that need to be addressed? 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What resources would be needed?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Which people would need to be in support?</a:t>
            </a:r>
          </a:p>
          <a:p>
            <a:pPr lvl="1">
              <a:buFont typeface="Wingdings"/>
              <a:buChar char="§"/>
            </a:pPr>
            <a:r>
              <a:rPr lang="en-US">
                <a:cs typeface="Arial"/>
              </a:rPr>
              <a:t>Share out.</a:t>
            </a:r>
          </a:p>
          <a:p>
            <a:pPr lvl="1">
              <a:buFont typeface="Wingdings"/>
              <a:buChar char="§"/>
            </a:pPr>
            <a:endParaRPr lang="en-US">
              <a:cs typeface="Arial"/>
            </a:endParaRPr>
          </a:p>
          <a:p>
            <a:pPr lvl="2">
              <a:buFont typeface="Wingdings"/>
              <a:buChar char="§"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190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811" y="489817"/>
            <a:ext cx="10515600" cy="982721"/>
          </a:xfrm>
        </p:spPr>
        <p:txBody>
          <a:bodyPr/>
          <a:lstStyle/>
          <a:p>
            <a:r>
              <a:rPr lang="en-US" sz="4400">
                <a:cs typeface="Arial"/>
              </a:rPr>
              <a:t>What's Working? </a:t>
            </a:r>
            <a:br>
              <a:rPr lang="en-US" sz="4400">
                <a:cs typeface="Arial"/>
              </a:rPr>
            </a:br>
            <a:r>
              <a:rPr lang="en-US" sz="4400" i="1">
                <a:cs typeface="Arial"/>
              </a:rPr>
              <a:t>Intentional Alignment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714" y="1501698"/>
            <a:ext cx="10515600" cy="4172925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>
              <a:buFont typeface="Wingdings"/>
              <a:buChar char="§"/>
            </a:pPr>
            <a:r>
              <a:rPr lang="en-US">
                <a:cs typeface="Arial"/>
              </a:rPr>
              <a:t>Key Recommendation: Intentional Course Alignment </a:t>
            </a:r>
          </a:p>
          <a:p>
            <a:pPr lvl="1">
              <a:buFont typeface="Wingdings"/>
            </a:pPr>
            <a:r>
              <a:rPr lang="en-US">
                <a:cs typeface="Arial"/>
              </a:rPr>
              <a:t>Best Practice: Utilizing AGEC Tools for course alignment and transferability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Megan Garvy, Mesa Community College</a:t>
            </a:r>
          </a:p>
          <a:p>
            <a:pPr lvl="1">
              <a:buFont typeface="Wingdings"/>
            </a:pPr>
            <a:r>
              <a:rPr lang="en-US">
                <a:cs typeface="Arial"/>
              </a:rPr>
              <a:t>Barriers to implementation and strategies to overcome</a:t>
            </a:r>
          </a:p>
          <a:p>
            <a:pPr lvl="1">
              <a:buFont typeface="Wingdings,Sans-Serif"/>
            </a:pPr>
            <a:r>
              <a:rPr lang="en-US">
                <a:cs typeface="Arial"/>
              </a:rPr>
              <a:t>Implementation successes</a:t>
            </a:r>
          </a:p>
          <a:p>
            <a:pPr lvl="1">
              <a:buFont typeface="Wingdings"/>
            </a:pPr>
            <a:r>
              <a:rPr lang="en-US">
                <a:cs typeface="Arial"/>
              </a:rPr>
              <a:t>Next steps </a:t>
            </a:r>
            <a:endParaRPr lang="en-US"/>
          </a:p>
          <a:p>
            <a:pPr lvl="1"/>
            <a:r>
              <a:rPr lang="en-US">
                <a:cs typeface="Arial"/>
                <a:hlinkClick r:id="rId3"/>
              </a:rPr>
              <a:t>Westwood High School Website</a:t>
            </a:r>
            <a:r>
              <a:rPr lang="en-US">
                <a:cs typeface="Arial"/>
              </a:rPr>
              <a:t> </a:t>
            </a: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541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444" y="642979"/>
            <a:ext cx="10515600" cy="982721"/>
          </a:xfrm>
        </p:spPr>
        <p:txBody>
          <a:bodyPr/>
          <a:lstStyle/>
          <a:p>
            <a:r>
              <a:rPr lang="en-US">
                <a:cs typeface="Arial"/>
              </a:rPr>
              <a:t>What's Working? </a:t>
            </a:r>
            <a:br>
              <a:rPr lang="en-US">
                <a:cs typeface="Arial"/>
              </a:rPr>
            </a:br>
            <a:r>
              <a:rPr lang="en-US" i="1">
                <a:cs typeface="Arial"/>
              </a:rPr>
              <a:t>Teacher Certification</a:t>
            </a:r>
            <a:endParaRPr lang="en-US" i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460" y="1753288"/>
            <a:ext cx="10515600" cy="4172925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>
              <a:buFont typeface="Wingdings"/>
            </a:pPr>
            <a:r>
              <a:rPr lang="en-US">
                <a:cs typeface="Arial"/>
              </a:rPr>
              <a:t>Project Goal: Teacher Certification </a:t>
            </a:r>
          </a:p>
          <a:p>
            <a:pPr lvl="1">
              <a:buFont typeface="Wingdings"/>
            </a:pPr>
            <a:r>
              <a:rPr lang="en-US">
                <a:cs typeface="Arial"/>
              </a:rPr>
              <a:t>Best Practice: Using AGEC to identify areas for teacher certification 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Megan Garvy, Mesa Community College</a:t>
            </a:r>
          </a:p>
          <a:p>
            <a:pPr lvl="1">
              <a:buFont typeface="Wingdings"/>
            </a:pPr>
            <a:r>
              <a:rPr lang="en-US">
                <a:cs typeface="Arial"/>
              </a:rPr>
              <a:t>Barriers to implementation and strategies to overcome</a:t>
            </a:r>
            <a:endParaRPr lang="en-US"/>
          </a:p>
          <a:p>
            <a:pPr lvl="1">
              <a:buFont typeface="Wingdings,Sans-Serif"/>
            </a:pPr>
            <a:r>
              <a:rPr lang="en-US">
                <a:cs typeface="Arial"/>
              </a:rPr>
              <a:t>Implementation successes</a:t>
            </a:r>
          </a:p>
          <a:p>
            <a:pPr lvl="1">
              <a:buFont typeface="Wingdings,Sans-Serif"/>
            </a:pPr>
            <a:r>
              <a:rPr lang="en-US">
                <a:cs typeface="Arial"/>
              </a:rPr>
              <a:t>Next steps </a:t>
            </a:r>
            <a:endParaRPr lang="en-US"/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676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80" y="275732"/>
            <a:ext cx="10515600" cy="1242916"/>
          </a:xfrm>
        </p:spPr>
        <p:txBody>
          <a:bodyPr/>
          <a:lstStyle/>
          <a:p>
            <a:r>
              <a:rPr lang="en-US">
                <a:cs typeface="Arial"/>
              </a:rPr>
              <a:t>What's Working? </a:t>
            </a:r>
            <a:br>
              <a:rPr lang="en-US">
                <a:cs typeface="Arial"/>
              </a:rPr>
            </a:br>
            <a:r>
              <a:rPr lang="en-US" i="1">
                <a:cs typeface="Arial"/>
              </a:rPr>
              <a:t>Group Discussion</a:t>
            </a:r>
            <a:r>
              <a:rPr lang="en-US">
                <a:cs typeface="Arial"/>
              </a:rPr>
              <a:t> </a:t>
            </a:r>
            <a:endParaRPr lang="en-US" i="1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664" y="1474879"/>
            <a:ext cx="10515600" cy="4172925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>
              <a:buFont typeface="Wingdings"/>
            </a:pPr>
            <a:r>
              <a:rPr lang="en-US">
                <a:cs typeface="Arial"/>
              </a:rPr>
              <a:t>At your table, pick one of the two best practices just presented to discuss.</a:t>
            </a:r>
          </a:p>
          <a:p>
            <a:pPr lvl="1">
              <a:buFont typeface="Wingdings"/>
            </a:pPr>
            <a:r>
              <a:rPr lang="en-US">
                <a:cs typeface="Arial"/>
              </a:rPr>
              <a:t>Identify a notetaker to capture discussion points, questions, concerns.</a:t>
            </a:r>
          </a:p>
          <a:p>
            <a:pPr lvl="1">
              <a:buFont typeface="Wingdings"/>
              <a:buChar char="§"/>
            </a:pPr>
            <a:r>
              <a:rPr lang="en-US">
                <a:cs typeface="Arial"/>
              </a:rPr>
              <a:t>Discuss and answer the following: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What would need to happen to implement this strategy/best practice with our school and community college partner?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What are the barriers that need to be addressed? 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What resources would be needed?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Which people would need to be in support? </a:t>
            </a:r>
          </a:p>
          <a:p>
            <a:pPr lvl="1">
              <a:buFont typeface="Wingdings"/>
            </a:pPr>
            <a:r>
              <a:rPr lang="en-US">
                <a:cs typeface="Arial"/>
              </a:rPr>
              <a:t>Share out.</a:t>
            </a:r>
          </a:p>
          <a:p>
            <a:pPr lvl="2">
              <a:buFont typeface="Wingdings"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47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380" y="194452"/>
            <a:ext cx="10515600" cy="1242916"/>
          </a:xfrm>
        </p:spPr>
        <p:txBody>
          <a:bodyPr/>
          <a:lstStyle/>
          <a:p>
            <a:r>
              <a:rPr lang="en-US">
                <a:cs typeface="Arial"/>
              </a:rPr>
              <a:t>Commitment to Action and Closing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44" y="1586639"/>
            <a:ext cx="10515600" cy="4172925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>
              <a:buFont typeface="Wingdings"/>
            </a:pPr>
            <a:r>
              <a:rPr lang="en-US">
                <a:cs typeface="Arial"/>
              </a:rPr>
              <a:t>Table discussion: What best practice/strategy can you commit to implementing at your district/school? </a:t>
            </a:r>
            <a:endParaRPr lang="en-US"/>
          </a:p>
          <a:p>
            <a:pPr lvl="1">
              <a:buFont typeface="Wingdings"/>
            </a:pPr>
            <a:r>
              <a:rPr lang="en-US">
                <a:cs typeface="Arial"/>
              </a:rPr>
              <a:t>Complete the exit ticket 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Exit ticket-are you aware of best practices happening to be shared out at the next meeting-highlight four buckets-teacher certification specifically</a:t>
            </a:r>
          </a:p>
          <a:p>
            <a:pPr lvl="2">
              <a:buFont typeface="Wingdings"/>
            </a:pPr>
            <a:r>
              <a:rPr lang="en-US">
                <a:cs typeface="Arial"/>
              </a:rPr>
              <a:t>What best practice/strategy are you committing to for your school/district? </a:t>
            </a:r>
          </a:p>
          <a:p>
            <a:pPr lvl="2">
              <a:buFont typeface="Wingdings"/>
              <a:buChar char="§"/>
            </a:pPr>
            <a:r>
              <a:rPr lang="en-US">
                <a:cs typeface="Arial"/>
              </a:rPr>
              <a:t>Feedback on how to maximize the value of these meetings? </a:t>
            </a:r>
          </a:p>
          <a:p>
            <a:pPr lvl="1">
              <a:buFont typeface="Wingdings"/>
            </a:pPr>
            <a:endParaRPr lang="en-US">
              <a:cs typeface="Arial"/>
            </a:endParaRPr>
          </a:p>
          <a:p>
            <a:pPr lvl="2">
              <a:buFont typeface="Wingdings"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14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80" y="275732"/>
            <a:ext cx="10515600" cy="1242916"/>
          </a:xfrm>
        </p:spPr>
        <p:txBody>
          <a:bodyPr/>
          <a:lstStyle/>
          <a:p>
            <a:r>
              <a:rPr lang="en-US">
                <a:cs typeface="Arial"/>
              </a:rPr>
              <a:t>Closing/Next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664" y="1474879"/>
            <a:ext cx="10515600" cy="4172925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>
              <a:buFont typeface="Wingdings"/>
            </a:pPr>
            <a:endParaRPr lang="en-US">
              <a:cs typeface="Arial"/>
            </a:endParaRPr>
          </a:p>
          <a:p>
            <a:pPr lvl="1">
              <a:buFont typeface="Wingdings"/>
            </a:pPr>
            <a:endParaRPr lang="en-US">
              <a:cs typeface="Arial"/>
            </a:endParaRPr>
          </a:p>
          <a:p>
            <a:pPr lvl="2">
              <a:buFont typeface="Wingdings"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EB62C2B-EEEB-EDE1-BA54-714C1435EA1A}"/>
              </a:ext>
            </a:extLst>
          </p:cNvPr>
          <p:cNvSpPr txBox="1">
            <a:spLocks/>
          </p:cNvSpPr>
          <p:nvPr/>
        </p:nvSpPr>
        <p:spPr>
          <a:xfrm>
            <a:off x="-54195" y="1580242"/>
            <a:ext cx="10515600" cy="41729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ct val="95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marR="0" indent="-342900" algn="l" defTabSz="914400" rtl="0" eaLnBrk="1" fontAlgn="auto" latinLnBrk="0" hangingPunct="1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 sz="2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marR="0" indent="-285750" algn="l" defTabSz="914400" rtl="0" eaLnBrk="1" fontAlgn="auto" latinLnBrk="0" hangingPunct="1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1" fontAlgn="auto" latinLnBrk="0" hangingPunct="1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1" fontAlgn="auto" latinLnBrk="0" hangingPunct="1">
              <a:lnSpc>
                <a:spcPct val="95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/>
              <a:buChar char="§"/>
            </a:pPr>
            <a:r>
              <a:rPr lang="en-US">
                <a:cs typeface="Arial"/>
              </a:rPr>
              <a:t>Q3 Dual Enrollment Meeting- March 2024</a:t>
            </a:r>
          </a:p>
          <a:p>
            <a:pPr lvl="1">
              <a:buFont typeface="Wingdings"/>
              <a:buChar char="§"/>
            </a:pPr>
            <a:r>
              <a:rPr lang="en-US">
                <a:cs typeface="Arial"/>
              </a:rPr>
              <a:t>Q4/End of year retreat-June 2024</a:t>
            </a:r>
          </a:p>
          <a:p>
            <a:pPr lvl="1">
              <a:buFont typeface="Wingdings"/>
              <a:buChar char="§"/>
            </a:pPr>
            <a:r>
              <a:rPr lang="en-US">
                <a:cs typeface="Arial"/>
              </a:rPr>
              <a:t>Appetizers and beverages at </a:t>
            </a:r>
            <a:r>
              <a:rPr lang="en-US" err="1">
                <a:cs typeface="Arial"/>
              </a:rPr>
              <a:t>Artizen</a:t>
            </a:r>
            <a:r>
              <a:rPr lang="en-US">
                <a:cs typeface="Arial"/>
              </a:rPr>
              <a:t> Restaurant (walking distance)</a:t>
            </a:r>
          </a:p>
          <a:p>
            <a:pPr lvl="1">
              <a:buFont typeface="Wingdings"/>
              <a:buChar char="§"/>
            </a:pPr>
            <a:endParaRPr lang="en-US">
              <a:cs typeface="Arial"/>
            </a:endParaRPr>
          </a:p>
          <a:p>
            <a:pPr lvl="2">
              <a:buFont typeface="Wingdings"/>
              <a:buChar char="§"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1579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Questions?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07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267AA63-28D2-4A2B-B68A-9CA181F74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End of slides</a:t>
            </a:r>
            <a:br>
              <a:rPr lang="en-US">
                <a:cs typeface="Arial"/>
              </a:rPr>
            </a:b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84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267AA63-28D2-4A2B-B68A-9CA181F74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0290F8-54D7-4B21-9118-EC83FA2DC2E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468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Welcome and Introductions 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6619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EE2D668-6DF4-497F-9509-1DB1DC027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726A962-67A2-40A8-844F-D1A54C670D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3394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183BB-FF01-4970-88B6-A0258674C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16228-5479-49A9-BBA2-652FE93D8D0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501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E5B120-9074-4A0F-89B0-84B33AF6F1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20A9917-9D04-4820-AC71-A0BD293C4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DECD1F-15CD-49C4-9A0B-AFBFBD2913A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32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E5B120-9074-4A0F-89B0-84B33AF6F1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456CF7-C78C-4EC4-A84B-222C73884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4FB3D5-B121-4E18-8EB7-2173A8B8769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3733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5AB5C-2207-418D-8BFC-0BE5E4488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CD58A-F43F-404B-BB1A-0125E004569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75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BE2A8A-87F6-4B36-8C40-637E3FCAD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3285A6-0692-4A57-8285-35627F5EDB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1782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AE738-1685-49FC-B4DF-1AFF3D3AB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33CF6E-2191-405E-AD77-D1681C40E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F08948-7AEC-4904-85C7-48A17B83DE1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2291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2E0A4E-5860-4778-91AF-55C3C81FF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CD2CFC-21B4-4E54-AC76-37EA3DEA4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5787E-37E4-4F79-B633-B4831F061D0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604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8F53F-3D06-4E9A-BFF4-94F6930F23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9F1B64-9FB5-4A8E-95F8-0A76372BF9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7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AFEFF-77EB-4339-81AA-D672A85C1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2550"/>
            <a:ext cx="10515600" cy="914400"/>
          </a:xfrm>
        </p:spPr>
        <p:txBody>
          <a:bodyPr/>
          <a:lstStyle/>
          <a:p>
            <a:r>
              <a:rPr lang="en-US"/>
              <a:t>Agenda-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70480-9C45-4BBE-BC4A-1202D32EC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6950"/>
            <a:ext cx="10515600" cy="500001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/>
              <a:t>Review: Dual Enrollment Fall 2022 Project Report</a:t>
            </a:r>
          </a:p>
          <a:p>
            <a:r>
              <a:rPr lang="en-US" sz="2800">
                <a:cs typeface="Arial"/>
              </a:rPr>
              <a:t>MCCCD Current Dual Enrollment Trends and Updates </a:t>
            </a:r>
          </a:p>
          <a:p>
            <a:r>
              <a:rPr lang="en-US" sz="2800">
                <a:cs typeface="Arial"/>
              </a:rPr>
              <a:t>Best Practices Discussion</a:t>
            </a:r>
          </a:p>
          <a:p>
            <a:r>
              <a:rPr lang="en-US" sz="2800">
                <a:cs typeface="Arial"/>
              </a:rPr>
              <a:t>Commitment to Action</a:t>
            </a:r>
          </a:p>
          <a:p>
            <a:r>
              <a:rPr lang="en-US" sz="2800">
                <a:cs typeface="Arial"/>
              </a:rPr>
              <a:t>Future Meetings</a:t>
            </a:r>
          </a:p>
          <a:p>
            <a:r>
              <a:rPr lang="en-US" sz="2800">
                <a:cs typeface="Arial"/>
              </a:rPr>
              <a:t>Happy Hour</a:t>
            </a:r>
          </a:p>
          <a:p>
            <a:endParaRPr lang="en-US" sz="2800">
              <a:cs typeface="Arial"/>
            </a:endParaRPr>
          </a:p>
          <a:p>
            <a:pPr marL="0" indent="0">
              <a:buNone/>
            </a:pP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BFC0F-212B-4650-9623-CA1235A9C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2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Dual Enrollment Review: 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Past and Present 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29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AFEFF-77EB-4339-81AA-D672A85C1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813" y="296871"/>
            <a:ext cx="10515600" cy="914400"/>
          </a:xfrm>
        </p:spPr>
        <p:txBody>
          <a:bodyPr/>
          <a:lstStyle/>
          <a:p>
            <a:r>
              <a:rPr lang="en-US"/>
              <a:t>2022 Dual Enrollment Partnership</a:t>
            </a:r>
            <a:endParaRPr lang="en-US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70480-9C45-4BBE-BC4A-1202D32EC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904" y="1894965"/>
            <a:ext cx="10515600" cy="15964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buNone/>
            </a:pPr>
            <a:r>
              <a:rPr lang="en-US" sz="2800">
                <a:cs typeface="Arial"/>
                <a:hlinkClick r:id="rId3"/>
              </a:rPr>
              <a:t>Dual Enrollment 2022 Report</a:t>
            </a:r>
            <a:r>
              <a:rPr lang="en-US" sz="2800">
                <a:cs typeface="Arial"/>
              </a:rPr>
              <a:t> </a:t>
            </a:r>
            <a:endParaRPr lang="en-US">
              <a:cs typeface="Arial"/>
            </a:endParaRPr>
          </a:p>
          <a:p>
            <a:endParaRPr lang="en-US" sz="2800">
              <a:highlight>
                <a:srgbClr val="FFFF00"/>
              </a:highlight>
              <a:cs typeface="Arial"/>
            </a:endParaRPr>
          </a:p>
          <a:p>
            <a:endParaRPr lang="en-US" sz="2800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BFC0F-212B-4650-9623-CA1235A9C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F8765EBA-DCD8-BDED-48CB-8E044284B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40" y="4077349"/>
            <a:ext cx="10038080" cy="158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597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72" y="658619"/>
            <a:ext cx="6502400" cy="731950"/>
          </a:xfrm>
        </p:spPr>
        <p:txBody>
          <a:bodyPr/>
          <a:lstStyle/>
          <a:p>
            <a:r>
              <a:rPr lang="en-US">
                <a:cs typeface="Arial"/>
              </a:rPr>
              <a:t>Review: 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Key Recommendations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dirty="0" smtClean="0"/>
              <a:pPr/>
              <a:t>6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2BC352-A229-0F13-512F-EC947C8F0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0" y="1287254"/>
            <a:ext cx="8188960" cy="530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993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AFEFF-77EB-4339-81AA-D672A85C1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273" y="638842"/>
            <a:ext cx="10515600" cy="914400"/>
          </a:xfrm>
        </p:spPr>
        <p:txBody>
          <a:bodyPr/>
          <a:lstStyle/>
          <a:p>
            <a:r>
              <a:rPr lang="en-US">
                <a:cs typeface="Arial"/>
              </a:rPr>
              <a:t>Current Dual Enrollment Trends 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and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70480-9C45-4BBE-BC4A-1202D32EC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273" y="1584961"/>
            <a:ext cx="10515600" cy="389418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/>
            <a:r>
              <a:rPr lang="en-US" sz="2800">
                <a:cs typeface="Arial"/>
                <a:hlinkClick r:id="rId3"/>
              </a:rPr>
              <a:t>MCCCD</a:t>
            </a:r>
            <a:r>
              <a:rPr lang="en-US" sz="2800">
                <a:cs typeface="Arial"/>
              </a:rPr>
              <a:t> </a:t>
            </a:r>
          </a:p>
          <a:p>
            <a:pPr marL="457200" indent="-457200"/>
            <a:r>
              <a:rPr lang="en-US" sz="2800">
                <a:cs typeface="Arial"/>
                <a:hlinkClick r:id="rId4"/>
              </a:rPr>
              <a:t>DE Dashboard</a:t>
            </a:r>
            <a:endParaRPr lang="en-US" sz="2800">
              <a:cs typeface="Arial"/>
            </a:endParaRPr>
          </a:p>
          <a:p>
            <a:endParaRPr lang="en-US" sz="2800">
              <a:cs typeface="Arial"/>
            </a:endParaRPr>
          </a:p>
          <a:p>
            <a:endParaRPr lang="en-US" sz="2800">
              <a:cs typeface="Arial"/>
            </a:endParaRPr>
          </a:p>
          <a:p>
            <a:pPr marL="0" indent="0">
              <a:buNone/>
            </a:pPr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BFC0F-212B-4650-9623-CA1235A9C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90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6F073-00CB-46B7-865C-A56A238C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cs typeface="Arial"/>
              </a:rPr>
              <a:t>Best Practices Discussion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EF529-438D-463C-8D2E-8962895C008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E066DA8-7AA7-CF4B-ADCD-6A8DB7B1268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924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A62F-C775-F8BC-4F37-1E6E31DC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80" y="275732"/>
            <a:ext cx="10515600" cy="1242916"/>
          </a:xfrm>
        </p:spPr>
        <p:txBody>
          <a:bodyPr/>
          <a:lstStyle/>
          <a:p>
            <a:r>
              <a:rPr lang="en-US">
                <a:cs typeface="Arial"/>
              </a:rPr>
              <a:t>What's Working? </a:t>
            </a:r>
            <a:br>
              <a:rPr lang="en-US">
                <a:cs typeface="Arial"/>
              </a:rPr>
            </a:br>
            <a:r>
              <a:rPr lang="en-US" i="1">
                <a:cs typeface="Arial"/>
              </a:rPr>
              <a:t>Student and Family Awareness</a:t>
            </a:r>
            <a:endParaRPr lang="en-US" i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EDDA5-5664-5015-B493-943B1261C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144" y="1637439"/>
            <a:ext cx="10515600" cy="4172925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>
              <a:buFont typeface="Wingdings"/>
            </a:pPr>
            <a:r>
              <a:rPr lang="en-US" sz="2800">
                <a:cs typeface="Arial"/>
              </a:rPr>
              <a:t>Key Recommendation: Student and Family Awareness</a:t>
            </a:r>
          </a:p>
          <a:p>
            <a:pPr lvl="1">
              <a:buFont typeface="Wingdings"/>
            </a:pPr>
            <a:r>
              <a:rPr lang="en-US" sz="2800">
                <a:cs typeface="Arial"/>
              </a:rPr>
              <a:t>Best Practices:  </a:t>
            </a:r>
          </a:p>
          <a:p>
            <a:pPr lvl="2">
              <a:buFont typeface="Wingdings"/>
            </a:pPr>
            <a:r>
              <a:rPr lang="en-US" sz="2400">
                <a:ea typeface="+mn-lt"/>
                <a:cs typeface="+mn-lt"/>
                <a:hlinkClick r:id="rId3"/>
              </a:rPr>
              <a:t>Rio Salado-Videos for dual enrollment admissions support</a:t>
            </a:r>
            <a:r>
              <a:rPr lang="en-US" sz="2400">
                <a:ea typeface="+mn-lt"/>
                <a:cs typeface="+mn-lt"/>
              </a:rPr>
              <a:t> </a:t>
            </a:r>
            <a:endParaRPr lang="en-US" sz="2400">
              <a:cs typeface="Arial"/>
            </a:endParaRPr>
          </a:p>
          <a:p>
            <a:pPr lvl="2">
              <a:buFont typeface="Wingdings"/>
            </a:pPr>
            <a:r>
              <a:rPr lang="en-US" sz="2400">
                <a:cs typeface="Arial"/>
                <a:hlinkClick r:id="rId4"/>
              </a:rPr>
              <a:t>Phoenix College Presentation for Families</a:t>
            </a:r>
            <a:endParaRPr lang="en-US" sz="2400">
              <a:cs typeface="Arial"/>
            </a:endParaRPr>
          </a:p>
          <a:p>
            <a:pPr lvl="1">
              <a:buFont typeface="Wingdings"/>
            </a:pPr>
            <a:r>
              <a:rPr lang="en-US" sz="2800">
                <a:cs typeface="Arial"/>
              </a:rPr>
              <a:t>Barriers to implementation and strategies to overcome</a:t>
            </a:r>
          </a:p>
          <a:p>
            <a:pPr lvl="1">
              <a:buFont typeface="Wingdings"/>
            </a:pPr>
            <a:r>
              <a:rPr lang="en-US" sz="2800">
                <a:cs typeface="Arial"/>
              </a:rPr>
              <a:t>Implementation successes</a:t>
            </a:r>
          </a:p>
          <a:p>
            <a:pPr lvl="1">
              <a:buFont typeface="Wingdings"/>
            </a:pPr>
            <a:r>
              <a:rPr lang="en-US" sz="2800">
                <a:cs typeface="Arial"/>
              </a:rPr>
              <a:t>Next steps </a:t>
            </a:r>
          </a:p>
          <a:p>
            <a:pPr lvl="1">
              <a:buFont typeface="Wingdings"/>
            </a:pPr>
            <a:endParaRPr lang="en-US">
              <a:cs typeface="Arial"/>
            </a:endParaRPr>
          </a:p>
          <a:p>
            <a:pPr lvl="1">
              <a:buFont typeface="Wingdings"/>
            </a:pPr>
            <a:endParaRPr lang="en-US">
              <a:cs typeface="Arial"/>
            </a:endParaRPr>
          </a:p>
          <a:p>
            <a:pPr lvl="2">
              <a:buFont typeface="Wingdings"/>
            </a:pPr>
            <a:endParaRPr lang="en-US">
              <a:cs typeface="Arial"/>
            </a:endParaRPr>
          </a:p>
          <a:p>
            <a:pPr marL="914400" lvl="2" indent="0">
              <a:buNone/>
            </a:pPr>
            <a:endParaRPr lang="en-US">
              <a:cs typeface="Arial"/>
            </a:endParaRPr>
          </a:p>
          <a:p>
            <a:pPr lvl="1"/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E5C4A-07DE-24F4-A51C-F23DBA6B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6DA8-7AA7-CF4B-ADCD-6A8DB7B1268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1176"/>
      </p:ext>
    </p:extLst>
  </p:cSld>
  <p:clrMapOvr>
    <a:masterClrMapping/>
  </p:clrMapOvr>
</p:sld>
</file>

<file path=ppt/theme/theme1.xml><?xml version="1.0" encoding="utf-8"?>
<a:theme xmlns:a="http://schemas.openxmlformats.org/drawingml/2006/main" name="Foundation template">
  <a:themeElements>
    <a:clrScheme name="ElevateEdAZ">
      <a:dk1>
        <a:srgbClr val="003F77"/>
      </a:dk1>
      <a:lt1>
        <a:sysClr val="window" lastClr="FFFFFF"/>
      </a:lt1>
      <a:dk2>
        <a:srgbClr val="003F77"/>
      </a:dk2>
      <a:lt2>
        <a:srgbClr val="FFFFFF"/>
      </a:lt2>
      <a:accent1>
        <a:srgbClr val="00B5E2"/>
      </a:accent1>
      <a:accent2>
        <a:srgbClr val="F68D2E"/>
      </a:accent2>
      <a:accent3>
        <a:srgbClr val="81BCD5"/>
      </a:accent3>
      <a:accent4>
        <a:srgbClr val="7F7F7F"/>
      </a:accent4>
      <a:accent5>
        <a:srgbClr val="231F20"/>
      </a:accent5>
      <a:accent6>
        <a:srgbClr val="E6E6E6"/>
      </a:accent6>
      <a:hlink>
        <a:srgbClr val="00B5E2"/>
      </a:hlink>
      <a:folHlink>
        <a:srgbClr val="F68D2E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39a4e2a4-d1bc-4523-9cba-41775661eec0" xsi:nil="true"/>
    <lcf76f155ced4ddcb4097134ff3c332f xmlns="390e4f39-3470-485c-92fb-35ef59508e6e">
      <Terms xmlns="http://schemas.microsoft.com/office/infopath/2007/PartnerControls"/>
    </lcf76f155ced4ddcb4097134ff3c332f>
    <SharedWithUsers xmlns="39a4e2a4-d1bc-4523-9cba-41775661eec0">
      <UserInfo>
        <DisplayName>Nick Irigoyen</DisplayName>
        <AccountId>764</AccountId>
        <AccountType/>
      </UserInfo>
      <UserInfo>
        <DisplayName>Cece Bustoz-Grimes</DisplayName>
        <AccountId>543</AccountId>
        <AccountType/>
      </UserInfo>
      <UserInfo>
        <DisplayName>Sarah Bixler</DisplayName>
        <AccountId>637</AccountId>
        <AccountType/>
      </UserInfo>
      <UserInfo>
        <DisplayName>Jennifer Mellor</DisplayName>
        <AccountId>21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67A5E65665C843982CF0E83E716C3F" ma:contentTypeVersion="20" ma:contentTypeDescription="Create a new document." ma:contentTypeScope="" ma:versionID="d34981ed329fef1ee3ec62385238e8d0">
  <xsd:schema xmlns:xsd="http://www.w3.org/2001/XMLSchema" xmlns:xs="http://www.w3.org/2001/XMLSchema" xmlns:p="http://schemas.microsoft.com/office/2006/metadata/properties" xmlns:ns1="http://schemas.microsoft.com/sharepoint/v3" xmlns:ns2="390e4f39-3470-485c-92fb-35ef59508e6e" xmlns:ns3="39a4e2a4-d1bc-4523-9cba-41775661eec0" targetNamespace="http://schemas.microsoft.com/office/2006/metadata/properties" ma:root="true" ma:fieldsID="83b83455fef84de4716832acc589c6ba" ns1:_="" ns2:_="" ns3:_="">
    <xsd:import namespace="http://schemas.microsoft.com/sharepoint/v3"/>
    <xsd:import namespace="390e4f39-3470-485c-92fb-35ef59508e6e"/>
    <xsd:import namespace="39a4e2a4-d1bc-4523-9cba-41775661ee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e4f39-3470-485c-92fb-35ef59508e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d438bde6-fd5e-4a27-bc28-a81af0364d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a4e2a4-d1bc-4523-9cba-41775661eec0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8130aca4-6cc6-4b59-8579-29ba0e8eec3e}" ma:internalName="TaxCatchAll" ma:showField="CatchAllData" ma:web="39a4e2a4-d1bc-4523-9cba-41775661ee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56091F-47A9-4B55-B130-7DBCB3EC74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DBE2204-3109-4391-A658-13EC935FDA66}">
  <ds:schemaRefs>
    <ds:schemaRef ds:uri="390e4f39-3470-485c-92fb-35ef59508e6e"/>
    <ds:schemaRef ds:uri="39a4e2a4-d1bc-4523-9cba-41775661eec0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8DBA84A8-614E-496E-A266-BDB70841BF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90e4f39-3470-485c-92fb-35ef59508e6e"/>
    <ds:schemaRef ds:uri="39a4e2a4-d1bc-4523-9cba-41775661ee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28</Slides>
  <Notes>17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Foundation template</vt:lpstr>
      <vt:lpstr>Dual Enrollment Best Practices Q2 Meeting</vt:lpstr>
      <vt:lpstr>Welcome and Introductions </vt:lpstr>
      <vt:lpstr>Agenda-</vt:lpstr>
      <vt:lpstr>Dual Enrollment Review:  Past and Present </vt:lpstr>
      <vt:lpstr>2022 Dual Enrollment Partnership</vt:lpstr>
      <vt:lpstr>Review:  Key Recommendations</vt:lpstr>
      <vt:lpstr>Current Dual Enrollment Trends  and Updates</vt:lpstr>
      <vt:lpstr>Best Practices Discussion</vt:lpstr>
      <vt:lpstr>What's Working?  Student and Family Awareness</vt:lpstr>
      <vt:lpstr>What's Working?  Administration and Planning</vt:lpstr>
      <vt:lpstr>What's Working?  Group Discussion </vt:lpstr>
      <vt:lpstr>What's Working?  Intentional Alignment </vt:lpstr>
      <vt:lpstr>What's Working?  Teacher Certification</vt:lpstr>
      <vt:lpstr>What's Working?  Group Discussion </vt:lpstr>
      <vt:lpstr>Commitment to Action and Closing</vt:lpstr>
      <vt:lpstr>Closing/Next Meeting</vt:lpstr>
      <vt:lpstr>Questions? </vt:lpstr>
      <vt:lpstr>End of slides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Elevate your future workforce</dc:title>
  <dc:creator>Jocelyn McAlpin</dc:creator>
  <cp:revision>2</cp:revision>
  <dcterms:created xsi:type="dcterms:W3CDTF">2020-05-19T20:29:48Z</dcterms:created>
  <dcterms:modified xsi:type="dcterms:W3CDTF">2024-08-29T19:04:02Z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0x0101003567A5E65665C843982CF0E83E716C3F</vt:lpwstr>
  </property>
  <property fmtid="{D5CDD505-2E9C-101B-9397-08002B2CF9AE}" pid="3" name="MediaServiceImageTags">
    <vt:lpwstr/>
  </property>
</Properties>
</file>