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23"/>
  </p:notesMasterIdLst>
  <p:handoutMasterIdLst>
    <p:handoutMasterId r:id="rId24"/>
  </p:handoutMasterIdLst>
  <p:sldIdLst>
    <p:sldId id="262" r:id="rId5"/>
    <p:sldId id="264" r:id="rId6"/>
    <p:sldId id="280" r:id="rId7"/>
    <p:sldId id="307" r:id="rId8"/>
    <p:sldId id="305" r:id="rId9"/>
    <p:sldId id="319" r:id="rId10"/>
    <p:sldId id="308" r:id="rId11"/>
    <p:sldId id="317" r:id="rId12"/>
    <p:sldId id="306" r:id="rId13"/>
    <p:sldId id="284" r:id="rId14"/>
    <p:sldId id="299" r:id="rId15"/>
    <p:sldId id="318" r:id="rId16"/>
    <p:sldId id="313" r:id="rId17"/>
    <p:sldId id="315" r:id="rId18"/>
    <p:sldId id="303" r:id="rId19"/>
    <p:sldId id="286" r:id="rId20"/>
    <p:sldId id="265" r:id="rId21"/>
    <p:sldId id="27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F77"/>
    <a:srgbClr val="003A74"/>
    <a:srgbClr val="004386"/>
    <a:srgbClr val="004B96"/>
    <a:srgbClr val="004496"/>
    <a:srgbClr val="002880"/>
    <a:srgbClr val="004080"/>
    <a:srgbClr val="00418C"/>
    <a:srgbClr val="004196"/>
    <a:srgbClr val="0037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65248F-6D73-74D2-FEA5-CBE3E7559ADD}" v="12" dt="2024-03-27T16:46:30.254"/>
    <p1510:client id="{2735AB09-FE38-C86A-4544-F8DF253BDAF8}" v="958" dt="2024-03-27T16:29:21.314"/>
    <p1510:client id="{555EC082-EA11-AB1E-1BAB-AACD181655B0}" v="1" dt="2024-03-27T22:19:38.876"/>
    <p1510:client id="{D237136F-C9B1-0FDB-70D0-78DBFA750556}" v="681" dt="2024-03-25T22:42:34.6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phoenixchamber.sharepoint.com/sites/ElevateEdAZImplementation/Shared%20Documents/General/Early%20Post-Secondary%20Credit/Helios%20Project%20(Statewide%20Incentive)/DE%20Results%2023-24%20(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phoenixchamber.sharepoint.com/sites/ElevateEdAZImplementation/Shared%20Documents/General/Early%20Post-Secondary%20Credit/Helios%20Project%20(Statewide%20Incentive)/DE%20Results%2023-24%20(1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Enrollment by District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'[DE Results 23-24 (1).xlsx]Working Doc'!D31</c:f>
              <c:strCache>
                <c:ptCount val="1"/>
                <c:pt idx="0">
                  <c:v>22-23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'[DE Results 23-24 (1).xlsx]Working Doc'!$C$32:$C$36</c:f>
              <c:strCache>
                <c:ptCount val="5"/>
                <c:pt idx="0">
                  <c:v>DVUSD</c:v>
                </c:pt>
                <c:pt idx="1">
                  <c:v>MPS</c:v>
                </c:pt>
                <c:pt idx="2">
                  <c:v>Peoria</c:v>
                </c:pt>
                <c:pt idx="3">
                  <c:v>PVUSD</c:v>
                </c:pt>
                <c:pt idx="4">
                  <c:v>PXU</c:v>
                </c:pt>
              </c:strCache>
            </c:strRef>
          </c:cat>
          <c:val>
            <c:numRef>
              <c:f>'[DE Results 23-24 (1).xlsx]Working Doc'!$D$32:$D$36</c:f>
              <c:numCache>
                <c:formatCode>General</c:formatCode>
                <c:ptCount val="5"/>
                <c:pt idx="0">
                  <c:v>1315</c:v>
                </c:pt>
                <c:pt idx="1">
                  <c:v>3792</c:v>
                </c:pt>
                <c:pt idx="2">
                  <c:v>207</c:v>
                </c:pt>
                <c:pt idx="3">
                  <c:v>1059</c:v>
                </c:pt>
                <c:pt idx="4">
                  <c:v>2116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7F-4C7E-9FCA-9643C98A0377}"/>
            </c:ext>
          </c:extLst>
        </c:ser>
        <c:ser>
          <c:idx val="1"/>
          <c:order val="1"/>
          <c:tx>
            <c:strRef>
              <c:f>'[DE Results 23-24 (1).xlsx]Working Doc'!E31</c:f>
              <c:strCache>
                <c:ptCount val="1"/>
                <c:pt idx="0">
                  <c:v>23-24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'[DE Results 23-24 (1).xlsx]Working Doc'!$C$32:$C$36</c:f>
              <c:strCache>
                <c:ptCount val="5"/>
                <c:pt idx="0">
                  <c:v>DVUSD</c:v>
                </c:pt>
                <c:pt idx="1">
                  <c:v>MPS</c:v>
                </c:pt>
                <c:pt idx="2">
                  <c:v>Peoria</c:v>
                </c:pt>
                <c:pt idx="3">
                  <c:v>PVUSD</c:v>
                </c:pt>
                <c:pt idx="4">
                  <c:v>PXU</c:v>
                </c:pt>
              </c:strCache>
            </c:strRef>
          </c:cat>
          <c:val>
            <c:numRef>
              <c:f>'[DE Results 23-24 (1).xlsx]Working Doc'!$E$32:$E$36</c:f>
              <c:numCache>
                <c:formatCode>General</c:formatCode>
                <c:ptCount val="5"/>
                <c:pt idx="0">
                  <c:v>1307</c:v>
                </c:pt>
                <c:pt idx="1">
                  <c:v>3858</c:v>
                </c:pt>
                <c:pt idx="2">
                  <c:v>258</c:v>
                </c:pt>
                <c:pt idx="3">
                  <c:v>1100</c:v>
                </c:pt>
                <c:pt idx="4">
                  <c:v>2434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7F-4C7E-9FCA-9643C98A03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0"/>
        <c:overlap val="-27"/>
        <c:axId val="689164296"/>
        <c:axId val="689166344"/>
      </c:barChart>
      <c:catAx>
        <c:axId val="689164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9166344"/>
        <c:crosses val="autoZero"/>
        <c:auto val="1"/>
        <c:lblAlgn val="ctr"/>
        <c:lblOffset val="100"/>
        <c:noMultiLvlLbl val="0"/>
      </c:catAx>
      <c:valAx>
        <c:axId val="689166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916429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Enrollment by High School</a:t>
            </a:r>
          </a:p>
        </c:rich>
      </c:tx>
      <c:layout>
        <c:manualLayout>
          <c:xMode val="edge"/>
          <c:yMode val="edge"/>
          <c:x val="0.2906111111111111"/>
          <c:y val="2.46211157904730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'[DE Results 23-24 (1).xlsx]Working Doc'!C2</c:f>
              <c:strCache>
                <c:ptCount val="1"/>
                <c:pt idx="0">
                  <c:v>22-23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'[DE Results 23-24 (1).xlsx]Working Doc'!$B$3:$B$20</c:f>
              <c:strCache>
                <c:ptCount val="18"/>
                <c:pt idx="0">
                  <c:v>Barry Goldwater </c:v>
                </c:pt>
                <c:pt idx="1">
                  <c:v>Deer Valley</c:v>
                </c:pt>
                <c:pt idx="2">
                  <c:v>Dobson </c:v>
                </c:pt>
                <c:pt idx="3">
                  <c:v>Mesa </c:v>
                </c:pt>
                <c:pt idx="4">
                  <c:v>Mountain View </c:v>
                </c:pt>
                <c:pt idx="5">
                  <c:v>Red Mountain </c:v>
                </c:pt>
                <c:pt idx="6">
                  <c:v>Skyline </c:v>
                </c:pt>
                <c:pt idx="7">
                  <c:v>Westwood </c:v>
                </c:pt>
                <c:pt idx="8">
                  <c:v>Peoria </c:v>
                </c:pt>
                <c:pt idx="9">
                  <c:v>North Canyon </c:v>
                </c:pt>
                <c:pt idx="10">
                  <c:v>Paradise Valley </c:v>
                </c:pt>
                <c:pt idx="11">
                  <c:v>Alhambra </c:v>
                </c:pt>
                <c:pt idx="12">
                  <c:v>Betty Fairfax </c:v>
                </c:pt>
                <c:pt idx="13">
                  <c:v>Central </c:v>
                </c:pt>
                <c:pt idx="14">
                  <c:v>Metro Tech </c:v>
                </c:pt>
                <c:pt idx="15">
                  <c:v>Phoenix Coding Academy</c:v>
                </c:pt>
                <c:pt idx="16">
                  <c:v>South Mountain </c:v>
                </c:pt>
                <c:pt idx="17">
                  <c:v>Trevor G. Browne </c:v>
                </c:pt>
              </c:strCache>
            </c:strRef>
          </c:cat>
          <c:val>
            <c:numRef>
              <c:f>'[DE Results 23-24 (1).xlsx]Working Doc'!$C$3:$C$20</c:f>
              <c:numCache>
                <c:formatCode>General</c:formatCode>
                <c:ptCount val="18"/>
                <c:pt idx="0">
                  <c:v>349</c:v>
                </c:pt>
                <c:pt idx="1">
                  <c:v>966</c:v>
                </c:pt>
                <c:pt idx="2">
                  <c:v>264</c:v>
                </c:pt>
                <c:pt idx="3">
                  <c:v>473</c:v>
                </c:pt>
                <c:pt idx="4">
                  <c:v>1056</c:v>
                </c:pt>
                <c:pt idx="5">
                  <c:v>1361</c:v>
                </c:pt>
                <c:pt idx="6">
                  <c:v>273</c:v>
                </c:pt>
                <c:pt idx="7">
                  <c:v>365</c:v>
                </c:pt>
                <c:pt idx="8">
                  <c:v>207</c:v>
                </c:pt>
                <c:pt idx="9">
                  <c:v>280</c:v>
                </c:pt>
                <c:pt idx="10">
                  <c:v>779</c:v>
                </c:pt>
                <c:pt idx="11">
                  <c:v>265</c:v>
                </c:pt>
                <c:pt idx="12">
                  <c:v>163</c:v>
                </c:pt>
                <c:pt idx="13">
                  <c:v>328</c:v>
                </c:pt>
                <c:pt idx="14">
                  <c:v>391</c:v>
                </c:pt>
                <c:pt idx="15">
                  <c:v>156</c:v>
                </c:pt>
                <c:pt idx="16">
                  <c:v>352</c:v>
                </c:pt>
                <c:pt idx="17">
                  <c:v>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81-4CF3-BB0E-420CFA1560A3}"/>
            </c:ext>
          </c:extLst>
        </c:ser>
        <c:ser>
          <c:idx val="1"/>
          <c:order val="1"/>
          <c:tx>
            <c:strRef>
              <c:f>'[DE Results 23-24 (1).xlsx]Working Doc'!D2</c:f>
              <c:strCache>
                <c:ptCount val="1"/>
                <c:pt idx="0">
                  <c:v>23-24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'[DE Results 23-24 (1).xlsx]Working Doc'!$B$3:$B$20</c:f>
              <c:strCache>
                <c:ptCount val="18"/>
                <c:pt idx="0">
                  <c:v>Barry Goldwater </c:v>
                </c:pt>
                <c:pt idx="1">
                  <c:v>Deer Valley</c:v>
                </c:pt>
                <c:pt idx="2">
                  <c:v>Dobson </c:v>
                </c:pt>
                <c:pt idx="3">
                  <c:v>Mesa </c:v>
                </c:pt>
                <c:pt idx="4">
                  <c:v>Mountain View </c:v>
                </c:pt>
                <c:pt idx="5">
                  <c:v>Red Mountain </c:v>
                </c:pt>
                <c:pt idx="6">
                  <c:v>Skyline </c:v>
                </c:pt>
                <c:pt idx="7">
                  <c:v>Westwood </c:v>
                </c:pt>
                <c:pt idx="8">
                  <c:v>Peoria </c:v>
                </c:pt>
                <c:pt idx="9">
                  <c:v>North Canyon </c:v>
                </c:pt>
                <c:pt idx="10">
                  <c:v>Paradise Valley </c:v>
                </c:pt>
                <c:pt idx="11">
                  <c:v>Alhambra </c:v>
                </c:pt>
                <c:pt idx="12">
                  <c:v>Betty Fairfax </c:v>
                </c:pt>
                <c:pt idx="13">
                  <c:v>Central </c:v>
                </c:pt>
                <c:pt idx="14">
                  <c:v>Metro Tech </c:v>
                </c:pt>
                <c:pt idx="15">
                  <c:v>Phoenix Coding Academy</c:v>
                </c:pt>
                <c:pt idx="16">
                  <c:v>South Mountain </c:v>
                </c:pt>
                <c:pt idx="17">
                  <c:v>Trevor G. Browne </c:v>
                </c:pt>
              </c:strCache>
            </c:strRef>
          </c:cat>
          <c:val>
            <c:numRef>
              <c:f>'[DE Results 23-24 (1).xlsx]Working Doc'!$D$3:$D$20</c:f>
              <c:numCache>
                <c:formatCode>#,##0</c:formatCode>
                <c:ptCount val="18"/>
                <c:pt idx="0">
                  <c:v>429</c:v>
                </c:pt>
                <c:pt idx="1">
                  <c:v>878</c:v>
                </c:pt>
                <c:pt idx="2">
                  <c:v>288</c:v>
                </c:pt>
                <c:pt idx="3">
                  <c:v>445</c:v>
                </c:pt>
                <c:pt idx="4">
                  <c:v>1175</c:v>
                </c:pt>
                <c:pt idx="5">
                  <c:v>1121</c:v>
                </c:pt>
                <c:pt idx="6">
                  <c:v>234</c:v>
                </c:pt>
                <c:pt idx="7">
                  <c:v>595</c:v>
                </c:pt>
                <c:pt idx="8">
                  <c:v>258</c:v>
                </c:pt>
                <c:pt idx="9">
                  <c:v>264</c:v>
                </c:pt>
                <c:pt idx="10">
                  <c:v>836</c:v>
                </c:pt>
                <c:pt idx="11">
                  <c:v>335</c:v>
                </c:pt>
                <c:pt idx="12">
                  <c:v>179</c:v>
                </c:pt>
                <c:pt idx="13">
                  <c:v>453</c:v>
                </c:pt>
                <c:pt idx="14">
                  <c:v>432</c:v>
                </c:pt>
                <c:pt idx="15">
                  <c:v>184</c:v>
                </c:pt>
                <c:pt idx="16">
                  <c:v>262</c:v>
                </c:pt>
                <c:pt idx="17">
                  <c:v>589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81-4CF3-BB0E-420CFA1560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overlap val="-30"/>
        <c:axId val="1568762887"/>
        <c:axId val="53031943"/>
      </c:barChart>
      <c:catAx>
        <c:axId val="1568762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031943"/>
        <c:crosses val="autoZero"/>
        <c:auto val="1"/>
        <c:lblAlgn val="ctr"/>
        <c:lblOffset val="100"/>
        <c:noMultiLvlLbl val="0"/>
      </c:catAx>
      <c:valAx>
        <c:axId val="530319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8762887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2135F8-513F-48B5-A8AC-4387B358EF2D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62811-28FA-48B7-A208-07F6C72E6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951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BA029-586D-4943-B63F-C39CAF6BB5DD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D007B-CB3C-4F57-A596-A244F7450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286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Present this slide as participants join the meeting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1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85850" lvl="2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Recycling of funds from community college </a:t>
            </a:r>
          </a:p>
          <a:p>
            <a:pPr marL="1085850" lvl="2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Student assistance form </a:t>
            </a:r>
          </a:p>
          <a:p>
            <a:pPr marL="1085850" lvl="2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Maricopa grant first, then recycled funds </a:t>
            </a:r>
          </a:p>
          <a:p>
            <a:pPr marL="1085850" lvl="2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McKinney Vento funds</a:t>
            </a:r>
          </a:p>
          <a:p>
            <a:pPr marL="628650" lvl="1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Fall registration begins now- </a:t>
            </a:r>
          </a:p>
          <a:p>
            <a:pPr marL="1085850" lvl="2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Collects the rosters, dual days, </a:t>
            </a:r>
          </a:p>
          <a:p>
            <a:pPr marL="1085850" lvl="2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Rio is on campus-student school ID, birth certificates</a:t>
            </a:r>
          </a:p>
          <a:p>
            <a:pPr marL="1085850" lvl="2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Pull 10-20 students at a time </a:t>
            </a:r>
          </a:p>
          <a:p>
            <a:pPr marL="1085850" lvl="2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Intervention time-pull groups </a:t>
            </a:r>
          </a:p>
          <a:p>
            <a:pPr marL="1085850" lvl="2" indent="-171450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Font typeface="Arial"/>
              <a:buChar char="•"/>
            </a:pPr>
            <a:r>
              <a:rPr lang="en-US"/>
              <a:t>Automatically enroll in next course sequence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16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97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07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Pearl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5460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1815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68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Sarah welcome, introductions, level set  </a:t>
            </a:r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1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Sarah</a:t>
            </a:r>
          </a:p>
          <a:p>
            <a:r>
              <a:rPr lang="en-US" dirty="0">
                <a:ea typeface="Calibri"/>
                <a:cs typeface="Calibri"/>
              </a:rPr>
              <a:t>Mention the ongoing notes and discussion guides </a:t>
            </a:r>
          </a:p>
          <a:p>
            <a:r>
              <a:rPr lang="en-US" dirty="0">
                <a:ea typeface="Calibri"/>
                <a:cs typeface="Calibri"/>
              </a:rPr>
              <a:t>Hand it over to Pearl </a:t>
            </a: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81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</a:t>
            </a: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64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Pearl</a:t>
            </a: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944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Pearl-overview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68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344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023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Sarah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72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22468"/>
            <a:ext cx="9144000" cy="1376363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90907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2F8F648C-4286-4936-A91E-284DC1B38D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730" y="1110362"/>
            <a:ext cx="5202540" cy="165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96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8C05BD4A-C3F4-4C69-AEE4-906BA76E9260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313152" y="0"/>
            <a:ext cx="5878847" cy="6858000"/>
          </a:xfrm>
          <a:solidFill>
            <a:schemeClr val="accent3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6362883-B798-483A-9009-285CE40F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A4175F-7FC9-4018-A589-FE22219A4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268D9-24A1-4868-AF3B-3E56BED2463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424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164126"/>
            <a:ext cx="12192000" cy="69387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9616"/>
            <a:ext cx="5181600" cy="4677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9616"/>
            <a:ext cx="5181600" cy="4677347"/>
          </a:xfrm>
          <a:noFill/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093619" y="1499616"/>
            <a:ext cx="1" cy="4529709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2A0C7BAF-CF6B-4493-82F1-CF9B4F3F18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64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F193D91A-8178-4BDB-BC7E-591D0CECB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9" r="16172"/>
          <a:stretch/>
        </p:blipFill>
        <p:spPr>
          <a:xfrm>
            <a:off x="5974672" y="-1"/>
            <a:ext cx="6217328" cy="6857995"/>
          </a:xfrm>
          <a:custGeom>
            <a:avLst/>
            <a:gdLst/>
            <a:ahLst/>
            <a:cxnLst/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043433-F0DE-4988-97F8-0DC267E60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722D6D-8C03-4340-B8F9-8D5C99F025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29DFBB-5052-4FEC-8090-2C37BAA09C3F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A067A7E8-74CC-48A2-B48C-CE0375414B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7DA97EF-3FC8-4EA2-B3C1-EBBE3120C2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553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F193D91A-8178-4BDB-BC7E-591D0CECB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8" r="4179"/>
          <a:stretch/>
        </p:blipFill>
        <p:spPr>
          <a:xfrm>
            <a:off x="5743852" y="0"/>
            <a:ext cx="6448148" cy="6857998"/>
          </a:xfrm>
          <a:custGeom>
            <a:avLst/>
            <a:gdLst/>
            <a:ahLst/>
            <a:cxnLst/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043433-F0DE-4988-97F8-0DC267E60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722D6D-8C03-4340-B8F9-8D5C99F025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29DFBB-5052-4FEC-8090-2C37BAA09C3F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A067A7E8-74CC-48A2-B48C-CE0375414B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7DA97EF-3FC8-4EA2-B3C1-EBBE3120C2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893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44A98903-4D6D-4CAA-8CEA-1CC8F9377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98"/>
          <a:stretch/>
        </p:blipFill>
        <p:spPr>
          <a:xfrm>
            <a:off x="4908610" y="0"/>
            <a:ext cx="7283389" cy="685800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pic>
        <p:nvPicPr>
          <p:cNvPr id="9" name="Picture 8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72430333-BEC5-492B-B2FC-C4150E1F30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011C14-EA89-4CD2-8468-1580648C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467590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925AD0-4BF1-4ED5-9395-868D8ECF6E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32F445-B6A6-46AD-9271-A90FE6095D9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15E7FFC-BE4F-494F-A19A-70A90D988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870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7B9E049-C173-402B-825A-8AE69B34D9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6"/>
          <a:stretch/>
        </p:blipFill>
        <p:spPr>
          <a:xfrm>
            <a:off x="4867286" y="0"/>
            <a:ext cx="7324714" cy="6857993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pic>
        <p:nvPicPr>
          <p:cNvPr id="9" name="Picture 8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72430333-BEC5-492B-B2FC-C4150E1F30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011C14-EA89-4CD2-8468-1580648C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467590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925AD0-4BF1-4ED5-9395-868D8ECF6E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32F445-B6A6-46AD-9271-A90FE6095D9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397DF7-610F-47DF-8BF7-C944F8264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47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6F578E5E-46F7-4B07-8111-DF4F52460F63}"/>
              </a:ext>
            </a:extLst>
          </p:cNvPr>
          <p:cNvSpPr/>
          <p:nvPr userDrawn="1"/>
        </p:nvSpPr>
        <p:spPr>
          <a:xfrm>
            <a:off x="8391752" y="-1097173"/>
            <a:ext cx="4023360" cy="40233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164126"/>
            <a:ext cx="12192000" cy="69387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ECC5B8F0-07A1-4C3E-BDBB-3D73910C50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  <p:pic>
        <p:nvPicPr>
          <p:cNvPr id="7" name="Picture Placeholder 5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3B2275CE-0586-4EAC-9835-D5109075F1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3" t="-2" r="2466"/>
          <a:stretch/>
        </p:blipFill>
        <p:spPr>
          <a:xfrm>
            <a:off x="7065818" y="1592695"/>
            <a:ext cx="4836113" cy="5064125"/>
          </a:xfrm>
          <a:prstGeom prst="ellipse">
            <a:avLst/>
          </a:prstGeom>
          <a:effectLst>
            <a:softEdge rad="0"/>
          </a:effectLst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F81AC16-3030-4124-A921-3631527340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592695"/>
            <a:ext cx="5937549" cy="45842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911121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pic>
        <p:nvPicPr>
          <p:cNvPr id="9" name="Picture 8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51ADFB11-F6B0-4574-81F2-936AB78F5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805" y="2762249"/>
            <a:ext cx="2073027" cy="2073027"/>
          </a:xfrm>
          <a:prstGeom prst="rect">
            <a:avLst/>
          </a:prstGeom>
        </p:spPr>
      </p:pic>
      <p:pic>
        <p:nvPicPr>
          <p:cNvPr id="11" name="Picture 10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ACCED39C-0C00-4F54-84D6-517404BF18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153" y="3566846"/>
            <a:ext cx="1828800" cy="1828800"/>
          </a:xfrm>
          <a:prstGeom prst="rect">
            <a:avLst/>
          </a:prstGeom>
        </p:spPr>
      </p:pic>
      <p:pic>
        <p:nvPicPr>
          <p:cNvPr id="13" name="Picture 12" descr="A picture containing light, drawing&#10;&#10;Description automatically generated">
            <a:extLst>
              <a:ext uri="{FF2B5EF4-FFF2-40B4-BE49-F238E27FC236}">
                <a16:creationId xmlns:a16="http://schemas.microsoft.com/office/drawing/2014/main" id="{61666FB3-2120-4320-BB4E-E2A37802C24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394" y="3573406"/>
            <a:ext cx="1261870" cy="1261870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2D6859B0-5B5A-4FE3-ADD8-5A237D37EC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227" y="455467"/>
            <a:ext cx="2882357" cy="2882357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0AF799D7-6D52-432A-BF1A-9C71850626C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225" y="455467"/>
            <a:ext cx="1828800" cy="18288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89CBC226-06E9-4804-9B67-4348FE193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CE9BC69-4A55-468D-AD85-9539523DDC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1BCD0F9-1EAE-4573-9FF8-DED4A602512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211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00929" y="1795273"/>
            <a:ext cx="5462016" cy="2236606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13977" y="4461138"/>
            <a:ext cx="5462016" cy="214274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A41C17-BCFA-470F-82A1-7B3673D7D44D}"/>
              </a:ext>
            </a:extLst>
          </p:cNvPr>
          <p:cNvCxnSpPr>
            <a:cxnSpLocks/>
          </p:cNvCxnSpPr>
          <p:nvPr userDrawn="1"/>
        </p:nvCxnSpPr>
        <p:spPr>
          <a:xfrm flipV="1">
            <a:off x="4799857" y="1474727"/>
            <a:ext cx="0" cy="39085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CCE38C74-AEE8-44C9-8E4C-1CA47212E5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979" y="1853611"/>
            <a:ext cx="2943203" cy="315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594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-7146"/>
            <a:ext cx="12192000" cy="6858001"/>
          </a:xfrm>
          <a:solidFill>
            <a:schemeClr val="accent3"/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/>
              <a:t>Click icon to insert photo or illustration image</a:t>
            </a:r>
          </a:p>
        </p:txBody>
      </p:sp>
    </p:spTree>
    <p:extLst>
      <p:ext uri="{BB962C8B-B14F-4D97-AF65-F5344CB8AC3E}">
        <p14:creationId xmlns:p14="http://schemas.microsoft.com/office/powerpoint/2010/main" val="383848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474F16-4040-4762-8C4B-AA12758ADC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22468"/>
            <a:ext cx="9144000" cy="1376363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90907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8F648C-4286-4936-A91E-284DC1B38D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4730" y="1101484"/>
            <a:ext cx="5202540" cy="165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716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66657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496882"/>
            <a:ext cx="6172200" cy="4873625"/>
          </a:xfrm>
          <a:solidFill>
            <a:schemeClr val="accent3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566857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B7C6-358A-4D6C-BDC4-B33F61A8F153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0DB215B4-D53A-4F50-A190-A6F0F95113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11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BD203367-BDE9-42D3-AC77-DDBE4DE40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4" b="1032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D5C8BF45-FD84-482A-AC03-0688A6AB0D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75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203367-BDE9-42D3-AC77-DDBE4DE40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D5C8BF45-FD84-482A-AC03-0688A6AB0D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81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696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164126"/>
            <a:ext cx="12192000" cy="69387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4DE60EEC-F667-4A76-B46F-52BD124F2D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3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950244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7430" y="365125"/>
            <a:ext cx="904636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7430" y="1499616"/>
            <a:ext cx="9046370" cy="4677347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49D1A451-EBB3-4A88-ADD6-5CC9FC0C7B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18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4321970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2178230"/>
            <a:ext cx="3779044" cy="2501537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881" y="1499616"/>
            <a:ext cx="6588918" cy="4677347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82E0AE8C-4445-4690-BBBE-1CCE55FF7E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56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668216"/>
            <a:ext cx="7593693" cy="5052646"/>
          </a:xfrm>
        </p:spPr>
        <p:txBody>
          <a:bodyPr anchor="ctr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78D87FA1-07AC-4D7C-A0F9-B9DAB4F49F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722" y="2220682"/>
            <a:ext cx="2257428" cy="241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2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6D454C-6B79-40A1-AD60-433A8CC3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350" y="2971800"/>
            <a:ext cx="3373766" cy="914400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6D85E9-DFA3-4EC8-8214-30B9E2E336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34036" y="878131"/>
            <a:ext cx="5602614" cy="5478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C0BFD0-1B09-4D2D-B4D3-F09FDF9CA67C}"/>
              </a:ext>
            </a:extLst>
          </p:cNvPr>
          <p:cNvCxnSpPr>
            <a:cxnSpLocks/>
          </p:cNvCxnSpPr>
          <p:nvPr userDrawn="1"/>
        </p:nvCxnSpPr>
        <p:spPr>
          <a:xfrm flipV="1">
            <a:off x="4981575" y="1896646"/>
            <a:ext cx="0" cy="30754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1E3A0D13-B7A8-4C9F-8798-886385C819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51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itting at a table&#10;&#10;Description automatically generated">
            <a:extLst>
              <a:ext uri="{FF2B5EF4-FFF2-40B4-BE49-F238E27FC236}">
                <a16:creationId xmlns:a16="http://schemas.microsoft.com/office/drawing/2014/main" id="{B9CEFA6C-96C5-4935-80A4-F80B868EBA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5" r="23513"/>
          <a:stretch/>
        </p:blipFill>
        <p:spPr>
          <a:xfrm>
            <a:off x="6419861" y="0"/>
            <a:ext cx="5772139" cy="6858000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6362883-B798-483A-9009-285CE40F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A4175F-7FC9-4018-A589-FE22219A4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268D9-24A1-4868-AF3B-3E56BED2463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48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id="{CD99EEE2-8711-498F-B4A2-C77035C8E9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5" r="30920"/>
          <a:stretch/>
        </p:blipFill>
        <p:spPr>
          <a:xfrm>
            <a:off x="6522720" y="0"/>
            <a:ext cx="5669279" cy="6858000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6362883-B798-483A-9009-285CE40F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A4175F-7FC9-4018-A589-FE22219A4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268D9-24A1-4868-AF3B-3E56BED2463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885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99616"/>
            <a:ext cx="10515600" cy="4677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Third level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70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720" r:id="rId2"/>
    <p:sldLayoutId id="2147483679" r:id="rId3"/>
    <p:sldLayoutId id="2147483712" r:id="rId4"/>
    <p:sldLayoutId id="2147483711" r:id="rId5"/>
    <p:sldLayoutId id="2147483680" r:id="rId6"/>
    <p:sldLayoutId id="2147483685" r:id="rId7"/>
    <p:sldLayoutId id="2147483716" r:id="rId8"/>
    <p:sldLayoutId id="2147483722" r:id="rId9"/>
    <p:sldLayoutId id="2147483726" r:id="rId10"/>
    <p:sldLayoutId id="2147483681" r:id="rId11"/>
    <p:sldLayoutId id="2147483682" r:id="rId12"/>
    <p:sldLayoutId id="2147483723" r:id="rId13"/>
    <p:sldLayoutId id="2147483713" r:id="rId14"/>
    <p:sldLayoutId id="2147483721" r:id="rId15"/>
    <p:sldLayoutId id="2147483683" r:id="rId16"/>
    <p:sldLayoutId id="2147483718" r:id="rId17"/>
    <p:sldLayoutId id="2147483717" r:id="rId18"/>
    <p:sldLayoutId id="2147483684" r:id="rId19"/>
    <p:sldLayoutId id="2147483689" r:id="rId20"/>
    <p:sldLayoutId id="2147483715" r:id="rId21"/>
    <p:sldLayoutId id="2147483725" r:id="rId22"/>
    <p:sldLayoutId id="2147483724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95000"/>
        </a:lnSpc>
        <a:spcBef>
          <a:spcPts val="1000"/>
        </a:spcBef>
        <a:spcAft>
          <a:spcPts val="600"/>
        </a:spcAft>
        <a:buClr>
          <a:schemeClr val="accent1"/>
        </a:buClr>
        <a:buSzTx/>
        <a:buFont typeface="Wingdings" panose="05000000000000000000" pitchFamily="2" charset="2"/>
        <a:buChar char="§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marR="0" indent="-34290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>
          <a:schemeClr val="accent1"/>
        </a:buClr>
        <a:buSzTx/>
        <a:buFont typeface="Wingdings" panose="05000000000000000000" pitchFamily="2" charset="2"/>
        <a:buChar char="§"/>
        <a:tabLst/>
        <a:defRPr sz="22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00150" marR="0" indent="-28575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>
          <a:schemeClr val="accent1"/>
        </a:buClr>
        <a:buSzTx/>
        <a:buFont typeface="Wingdings" panose="05000000000000000000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F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b">
            <a:normAutofit fontScale="90000"/>
          </a:bodyPr>
          <a:lstStyle/>
          <a:p>
            <a:r>
              <a:rPr lang="en-US" sz="5600">
                <a:latin typeface="Arial"/>
                <a:cs typeface="Arial"/>
              </a:rPr>
              <a:t>Dual Enrollment Best Practices Q3 Meeting</a:t>
            </a:r>
            <a:endParaRPr lang="en-US" sz="56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t">
            <a:normAutofit/>
          </a:bodyPr>
          <a:lstStyle/>
          <a:p>
            <a:r>
              <a:rPr lang="en-US" sz="2000">
                <a:latin typeface="Arial"/>
                <a:cs typeface="Arial"/>
              </a:rPr>
              <a:t>Greater Phoenix Chamber Foundation</a:t>
            </a:r>
          </a:p>
          <a:p>
            <a:r>
              <a:rPr lang="en-US" sz="2000">
                <a:latin typeface="Arial"/>
                <a:cs typeface="Arial"/>
              </a:rPr>
              <a:t>March 2024</a:t>
            </a:r>
          </a:p>
        </p:txBody>
      </p:sp>
    </p:spTree>
    <p:extLst>
      <p:ext uri="{BB962C8B-B14F-4D97-AF65-F5344CB8AC3E}">
        <p14:creationId xmlns:p14="http://schemas.microsoft.com/office/powerpoint/2010/main" val="2528261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882" y="229931"/>
            <a:ext cx="9046369" cy="914400"/>
          </a:xfrm>
        </p:spPr>
        <p:txBody>
          <a:bodyPr/>
          <a:lstStyle/>
          <a:p>
            <a:r>
              <a:rPr lang="en-US">
                <a:cs typeface="Arial"/>
              </a:rPr>
              <a:t>Barry Goldwater High School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>
              <a:buFont typeface="Arial" panose="05000000000000000000" pitchFamily="2" charset="2"/>
              <a:buChar char="•"/>
            </a:pPr>
            <a:r>
              <a:rPr lang="en-US" sz="2800" err="1">
                <a:cs typeface="Arial"/>
              </a:rPr>
              <a:t>Rikelle</a:t>
            </a:r>
            <a:r>
              <a:rPr lang="en-US" sz="2800">
                <a:cs typeface="Arial"/>
              </a:rPr>
              <a:t> Ellis-EEAZ College and Career Coach</a:t>
            </a:r>
          </a:p>
          <a:p>
            <a:pPr>
              <a:buFont typeface="Arial" panose="05000000000000000000" pitchFamily="2" charset="2"/>
              <a:buChar char="•"/>
            </a:pPr>
            <a:r>
              <a:rPr lang="en-US" sz="2800">
                <a:cs typeface="Arial"/>
              </a:rPr>
              <a:t>Tia Wilson-BGHS School Counselor </a:t>
            </a:r>
          </a:p>
          <a:p>
            <a:pPr lvl="1"/>
            <a:r>
              <a:rPr lang="en-US" sz="2400">
                <a:cs typeface="Arial"/>
              </a:rPr>
              <a:t>Funding Support </a:t>
            </a:r>
          </a:p>
          <a:p>
            <a:pPr lvl="2"/>
            <a:r>
              <a:rPr lang="en-US" sz="2400">
                <a:cs typeface="Arial"/>
              </a:rPr>
              <a:t>Recycling of funds</a:t>
            </a:r>
          </a:p>
          <a:p>
            <a:pPr lvl="2"/>
            <a:r>
              <a:rPr lang="en-US" sz="2400">
                <a:cs typeface="Arial"/>
              </a:rPr>
              <a:t>McKinney Vento funds</a:t>
            </a:r>
          </a:p>
          <a:p>
            <a:pPr lvl="1"/>
            <a:r>
              <a:rPr lang="en-US" sz="2400">
                <a:cs typeface="Arial"/>
              </a:rPr>
              <a:t>DE never ends at BGHS  </a:t>
            </a:r>
            <a:endParaRPr lang="en-US" sz="2400"/>
          </a:p>
          <a:p>
            <a:pPr lvl="2"/>
            <a:r>
              <a:rPr lang="en-US" sz="2000">
                <a:cs typeface="Arial"/>
              </a:rPr>
              <a:t>Fall Registration starts now</a:t>
            </a:r>
          </a:p>
          <a:p>
            <a:pPr lvl="2"/>
            <a:r>
              <a:rPr lang="en-US" sz="2000">
                <a:cs typeface="Arial"/>
              </a:rPr>
              <a:t>Pulling students from DE rosters </a:t>
            </a:r>
          </a:p>
          <a:p>
            <a:pPr lvl="1"/>
            <a:r>
              <a:rPr lang="en-US" sz="2400">
                <a:cs typeface="Arial"/>
              </a:rPr>
              <a:t>Next Steps: Teacher training from Rio to increase enrollment</a:t>
            </a:r>
          </a:p>
          <a:p>
            <a:pPr lvl="2"/>
            <a:endParaRPr lang="en-US" sz="2000">
              <a:cs typeface="Arial"/>
            </a:endParaRPr>
          </a:p>
          <a:p>
            <a:pPr lvl="2"/>
            <a:endParaRPr lang="en-US" sz="2400">
              <a:cs typeface="Arial"/>
            </a:endParaRPr>
          </a:p>
          <a:p>
            <a:pPr lvl="1"/>
            <a:endParaRPr lang="en-US" sz="2800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1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9394" y="198050"/>
            <a:ext cx="9046369" cy="914400"/>
          </a:xfrm>
        </p:spPr>
        <p:txBody>
          <a:bodyPr/>
          <a:lstStyle/>
          <a:p>
            <a:r>
              <a:rPr lang="en-US">
                <a:cs typeface="Arial"/>
              </a:rPr>
              <a:t> </a:t>
            </a:r>
            <a:br>
              <a:rPr lang="en-US">
                <a:cs typeface="Arial"/>
              </a:rPr>
            </a:br>
            <a:r>
              <a:rPr lang="en-US" b="1">
                <a:cs typeface="Arial"/>
              </a:rPr>
              <a:t>Mesa Public Schools</a:t>
            </a:r>
            <a:endParaRPr lang="en-US" b="1" i="1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8885" y="1476670"/>
            <a:ext cx="9863311" cy="463652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lvl="1">
              <a:buFont typeface="Wingdings"/>
            </a:pPr>
            <a:r>
              <a:rPr lang="en-US" sz="2800" b="1">
                <a:cs typeface="Arial"/>
              </a:rPr>
              <a:t>Dr. Michael Garcia, </a:t>
            </a:r>
            <a:r>
              <a:rPr lang="en-US" sz="2800">
                <a:cs typeface="Arial"/>
              </a:rPr>
              <a:t>Director of Opportunity and Achievement, MPS</a:t>
            </a:r>
            <a:endParaRPr lang="en-US"/>
          </a:p>
          <a:p>
            <a:pPr marL="285750" lvl="1">
              <a:buFont typeface="Wingdings"/>
              <a:buChar char="§"/>
            </a:pPr>
            <a:r>
              <a:rPr lang="en-US" sz="2800" b="1">
                <a:cs typeface="Arial"/>
              </a:rPr>
              <a:t>Marlo Loria</a:t>
            </a:r>
            <a:r>
              <a:rPr lang="en-US" sz="2800">
                <a:cs typeface="Arial"/>
              </a:rPr>
              <a:t>, Director of CTE and Innovative Partnerships, MPS</a:t>
            </a: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4" descr="Home | Mesa Public Schools">
            <a:extLst>
              <a:ext uri="{FF2B5EF4-FFF2-40B4-BE49-F238E27FC236}">
                <a16:creationId xmlns:a16="http://schemas.microsoft.com/office/drawing/2014/main" id="{4429B7BC-FF1B-B81E-F641-C362352BA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7976" y="3549681"/>
            <a:ext cx="3899805" cy="21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37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gh School Diploma + Industry Certifications + Work Based Learning + Earned College Credit + Advanced Diploma Designations + College/Career Action Plan">
            <a:extLst>
              <a:ext uri="{FF2B5EF4-FFF2-40B4-BE49-F238E27FC236}">
                <a16:creationId xmlns:a16="http://schemas.microsoft.com/office/drawing/2014/main" id="{9E68B544-6FDB-1781-867E-EB180C1889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493" b="2995"/>
          <a:stretch/>
        </p:blipFill>
        <p:spPr>
          <a:xfrm>
            <a:off x="9073244" y="3015610"/>
            <a:ext cx="3007180" cy="24282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D1C8EE-5059-7D2E-2825-4ADF4C111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9896" y="527127"/>
            <a:ext cx="9046369" cy="914400"/>
          </a:xfrm>
        </p:spPr>
        <p:txBody>
          <a:bodyPr/>
          <a:lstStyle/>
          <a:p>
            <a:r>
              <a:rPr lang="en-US" b="1">
                <a:cs typeface="Arial"/>
              </a:rPr>
              <a:t>MPS DE Strategies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7334FE-C1C9-9083-4B3F-059744CC1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7960" y="1564827"/>
            <a:ext cx="8115642" cy="4677347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 indent="0">
              <a:buNone/>
            </a:pPr>
            <a:r>
              <a:rPr lang="en-US" sz="2800" b="1">
                <a:cs typeface="Arial"/>
              </a:rPr>
              <a:t>Graduation Plus (Earned College Credits)</a:t>
            </a:r>
            <a:endParaRPr lang="en-US" b="1"/>
          </a:p>
          <a:p>
            <a:pPr lvl="1" indent="0">
              <a:buNone/>
            </a:pPr>
            <a:r>
              <a:rPr lang="en-US">
                <a:cs typeface="Arial"/>
              </a:rPr>
              <a:t>Created an "Earned College Credits" design team, with a priority focus on DE. The design team set priorities for DE based upon analysis of district goals and data.</a:t>
            </a:r>
          </a:p>
          <a:p>
            <a:pPr lvl="1" indent="0">
              <a:buNone/>
            </a:pPr>
            <a:r>
              <a:rPr lang="en-US" b="1">
                <a:cs typeface="Arial"/>
              </a:rPr>
              <a:t>Recommendations:</a:t>
            </a:r>
            <a:endParaRPr lang="en-US">
              <a:cs typeface="Arial"/>
            </a:endParaRPr>
          </a:p>
          <a:p>
            <a:pPr marL="1314450" lvl="3" indent="-342900"/>
            <a:r>
              <a:rPr lang="en-US" sz="2000">
                <a:cs typeface="Arial"/>
              </a:rPr>
              <a:t>Extended DE enrollment and registration timeline to begin in April/May of prior year</a:t>
            </a:r>
          </a:p>
          <a:p>
            <a:pPr marL="1314450" lvl="3" indent="-342900"/>
            <a:r>
              <a:rPr lang="en-US" sz="2000">
                <a:cs typeface="Arial"/>
              </a:rPr>
              <a:t>Focus on universal access to ENG 101/102 and HIS 103/104</a:t>
            </a:r>
          </a:p>
          <a:p>
            <a:pPr marL="1314450" lvl="3" indent="-342900"/>
            <a:r>
              <a:rPr lang="en-US" sz="2000">
                <a:cs typeface="Arial"/>
              </a:rPr>
              <a:t>Placing well-matched DE courses in high school pathways </a:t>
            </a:r>
          </a:p>
          <a:p>
            <a:pPr marL="1314450" lvl="3" indent="-342900"/>
            <a:r>
              <a:rPr lang="en-US" sz="2000">
                <a:cs typeface="Arial"/>
              </a:rPr>
              <a:t>Recruitment of DE teachers in these areas </a:t>
            </a:r>
          </a:p>
          <a:p>
            <a:pPr marL="1085850" lvl="1" indent="-285750">
              <a:buFont typeface="Wingdings,Sans-Serif"/>
              <a:buChar char="•"/>
            </a:pPr>
            <a:endParaRPr lang="en-US">
              <a:cs typeface="Arial"/>
            </a:endParaRPr>
          </a:p>
          <a:p>
            <a:pPr marL="1485900" lvl="2">
              <a:buFont typeface="Wingdings,Sans-Serif"/>
              <a:buChar char="•"/>
            </a:pPr>
            <a:endParaRPr lang="en-US">
              <a:cs typeface="Arial"/>
            </a:endParaRPr>
          </a:p>
          <a:p>
            <a:pPr marL="1085850" lvl="1" indent="-285750">
              <a:buFont typeface="Wingdings,Sans-Serif"/>
              <a:buChar char="•"/>
            </a:pPr>
            <a:endParaRPr lang="en-US">
              <a:cs typeface="Arial"/>
            </a:endParaRPr>
          </a:p>
          <a:p>
            <a:pPr marL="0" indent="0">
              <a:buNone/>
            </a:pP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214DC1-3EF8-F1B4-6244-4544A1C7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763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Small Group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7430" y="1269579"/>
            <a:ext cx="9046370" cy="4907384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/>
            <a:r>
              <a:rPr lang="en-US" sz="2800" dirty="0">
                <a:cs typeface="Arial"/>
              </a:rPr>
              <a:t>Discuss and answer the following:</a:t>
            </a:r>
            <a:endParaRPr lang="en-US">
              <a:cs typeface="Arial"/>
            </a:endParaRPr>
          </a:p>
          <a:p>
            <a:pPr lvl="2">
              <a:buFont typeface="Wingdings,Sans-Serif"/>
            </a:pPr>
            <a:r>
              <a:rPr lang="en-US" sz="2400" dirty="0">
                <a:cs typeface="Arial"/>
              </a:rPr>
              <a:t>What would need to happen to implement this strategy/best practice with our school and community college partner?</a:t>
            </a:r>
          </a:p>
          <a:p>
            <a:pPr lvl="2">
              <a:buFont typeface="Wingdings,Sans-Serif"/>
            </a:pPr>
            <a:r>
              <a:rPr lang="en-US" sz="2400" dirty="0">
                <a:cs typeface="Arial"/>
              </a:rPr>
              <a:t>What are the barriers that need to be addressed? </a:t>
            </a:r>
          </a:p>
          <a:p>
            <a:pPr lvl="2">
              <a:buFont typeface="Wingdings,Sans-Serif"/>
            </a:pPr>
            <a:r>
              <a:rPr lang="en-US" sz="2400" dirty="0">
                <a:cs typeface="Arial"/>
              </a:rPr>
              <a:t>What resources would be needed?</a:t>
            </a:r>
          </a:p>
          <a:p>
            <a:pPr lvl="2">
              <a:buFont typeface="Wingdings,Sans-Serif"/>
            </a:pPr>
            <a:r>
              <a:rPr lang="en-US" sz="2400" dirty="0">
                <a:cs typeface="Arial"/>
              </a:rPr>
              <a:t>Which people would need to be in support? </a:t>
            </a:r>
          </a:p>
          <a:p>
            <a:pPr marL="457200" lvl="1" indent="0">
              <a:buNone/>
            </a:pPr>
            <a:endParaRPr lang="en-US">
              <a:cs typeface="Arial"/>
            </a:endParaRPr>
          </a:p>
          <a:p>
            <a:pPr lvl="1">
              <a:buFont typeface="Wingdings"/>
            </a:pPr>
            <a:endParaRPr lang="en-US">
              <a:cs typeface="Arial"/>
            </a:endParaRPr>
          </a:p>
          <a:p>
            <a:pPr lvl="1">
              <a:buFont typeface="Wingdings"/>
            </a:pPr>
            <a:endParaRPr lang="en-US">
              <a:cs typeface="Arial"/>
            </a:endParaRPr>
          </a:p>
          <a:p>
            <a:pPr lvl="2">
              <a:buFont typeface="Wingdings"/>
            </a:pPr>
            <a:endParaRPr lang="en-US">
              <a:cs typeface="Arial"/>
            </a:endParaRPr>
          </a:p>
          <a:p>
            <a:pPr marL="914400" lvl="2" indent="0">
              <a:buNone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15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Review of Commitments &amp; Next Steps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45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Review of Commitments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F1B86C4-A228-A28B-7680-AF716257BC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Review your team commitment from previous meeting and discuss/reflect:</a:t>
            </a:r>
          </a:p>
          <a:p>
            <a:pPr lvl="1">
              <a:buFont typeface="Courier New" panose="05000000000000000000" pitchFamily="2" charset="2"/>
              <a:buChar char="o"/>
            </a:pPr>
            <a:r>
              <a:rPr lang="en-US"/>
              <a:t>What progress has been made in implementing this practice</a:t>
            </a:r>
            <a:endParaRPr lang="en-US">
              <a:cs typeface="Arial"/>
            </a:endParaRPr>
          </a:p>
          <a:p>
            <a:pPr lvl="1">
              <a:buFont typeface="Courier New" panose="05000000000000000000" pitchFamily="2" charset="2"/>
              <a:buChar char="o"/>
            </a:pPr>
            <a:r>
              <a:rPr lang="en-US"/>
              <a:t>What barriers are you running into? </a:t>
            </a:r>
            <a:endParaRPr lang="en-US">
              <a:cs typeface="Arial"/>
            </a:endParaRPr>
          </a:p>
          <a:p>
            <a:pPr lvl="1">
              <a:buFont typeface="Courier New" panose="05000000000000000000" pitchFamily="2" charset="2"/>
              <a:buChar char="o"/>
            </a:pPr>
            <a:r>
              <a:rPr lang="en-US"/>
              <a:t>What support is needed and from who? </a:t>
            </a:r>
          </a:p>
          <a:p>
            <a:r>
              <a:rPr lang="en-US">
                <a:cs typeface="Arial"/>
              </a:rPr>
              <a:t>Identify 2-3 action steps your team can take between now and our next meeting to move your work forward</a:t>
            </a:r>
          </a:p>
        </p:txBody>
      </p:sp>
    </p:spTree>
    <p:extLst>
      <p:ext uri="{BB962C8B-B14F-4D97-AF65-F5344CB8AC3E}">
        <p14:creationId xmlns:p14="http://schemas.microsoft.com/office/powerpoint/2010/main" val="2611579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Questions?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07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267AA63-28D2-4A2B-B68A-9CA181F74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>
                <a:cs typeface="Arial"/>
              </a:rPr>
            </a:b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84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8F53F-3D06-4E9A-BFF4-94F6930F23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9F1B64-9FB5-4A8E-95F8-0A76372BF9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Introductions &amp; Level Set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66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AFEFF-77EB-4339-81AA-D672A85C1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70480-9C45-4BBE-BC4A-1202D32EC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arabicPeriod"/>
            </a:pPr>
            <a:r>
              <a:rPr lang="en-US" sz="2800">
                <a:cs typeface="Arial"/>
              </a:rPr>
              <a:t>Data Overview, Teacher Credentials Discussion </a:t>
            </a:r>
          </a:p>
          <a:p>
            <a:pPr marL="514350" indent="-514350">
              <a:buAutoNum type="arabicPeriod"/>
            </a:pPr>
            <a:r>
              <a:rPr lang="en-US" sz="2800">
                <a:cs typeface="Arial"/>
              </a:rPr>
              <a:t>Best Practices Share Out</a:t>
            </a:r>
          </a:p>
          <a:p>
            <a:pPr marL="971550" lvl="1">
              <a:buFont typeface="Courier New" panose="05000000000000000000" pitchFamily="2" charset="2"/>
              <a:buChar char="o"/>
            </a:pPr>
            <a:r>
              <a:rPr lang="en-US" sz="2800" err="1">
                <a:cs typeface="Arial"/>
              </a:rPr>
              <a:t>Rikelle</a:t>
            </a:r>
            <a:r>
              <a:rPr lang="en-US" sz="2800">
                <a:cs typeface="Arial"/>
              </a:rPr>
              <a:t> Ellis and Tia Wilson (Barry Goldwater High School)</a:t>
            </a:r>
          </a:p>
          <a:p>
            <a:pPr marL="971550" lvl="1">
              <a:buFont typeface="Courier New" panose="05000000000000000000" pitchFamily="2" charset="2"/>
              <a:buChar char="o"/>
            </a:pPr>
            <a:r>
              <a:rPr lang="en-US" sz="2800">
                <a:cs typeface="Arial"/>
              </a:rPr>
              <a:t>Dr. Michael Garcia and Cynthia Catledge (MPS) </a:t>
            </a:r>
          </a:p>
          <a:p>
            <a:pPr marL="514350" indent="-514350">
              <a:buAutoNum type="arabicPeriod"/>
            </a:pPr>
            <a:r>
              <a:rPr lang="en-US" sz="2800">
                <a:cs typeface="Arial"/>
              </a:rPr>
              <a:t>Review of Commitments </a:t>
            </a:r>
          </a:p>
          <a:p>
            <a:pPr marL="514350" indent="-514350">
              <a:buAutoNum type="arabicPeriod"/>
            </a:pPr>
            <a:r>
              <a:rPr lang="en-US" sz="2800">
                <a:cs typeface="Arial"/>
              </a:rPr>
              <a:t>Next Steps </a:t>
            </a:r>
          </a:p>
          <a:p>
            <a:pPr marL="0" indent="0">
              <a:buNone/>
            </a:pP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BFC0F-212B-4650-9623-CA1235A9C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2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Dual Enrollment Data Review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29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FFDD084-B059-2CB6-FBFD-4CDB29CB5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15" y="193407"/>
            <a:ext cx="10515600" cy="914400"/>
          </a:xfrm>
        </p:spPr>
        <p:txBody>
          <a:bodyPr/>
          <a:lstStyle/>
          <a:p>
            <a:r>
              <a:rPr lang="en-US">
                <a:cs typeface="Arial"/>
              </a:rPr>
              <a:t>Enrollment by District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70480-9C45-4BBE-BC4A-1202D32EC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457200" indent="-457200"/>
            <a:endParaRPr lang="en-US" sz="2800">
              <a:cs typeface="Arial"/>
            </a:endParaRPr>
          </a:p>
          <a:p>
            <a:endParaRPr lang="en-US" sz="2800">
              <a:cs typeface="Arial"/>
            </a:endParaRPr>
          </a:p>
          <a:p>
            <a:endParaRPr lang="en-US" sz="2800">
              <a:cs typeface="Arial"/>
            </a:endParaRPr>
          </a:p>
          <a:p>
            <a:pPr marL="0" indent="0">
              <a:buNone/>
            </a:pP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BFC0F-212B-4650-9623-CA1235A9C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7" name="Chart 6" descr="Chart type: Clustered Column, Line. Multiple values by 'Field1'&#10;&#10;Description automatically generated">
            <a:extLst>
              <a:ext uri="{FF2B5EF4-FFF2-40B4-BE49-F238E27FC236}">
                <a16:creationId xmlns:a16="http://schemas.microsoft.com/office/drawing/2014/main" id="{F9784D43-8201-FF5B-18BE-A7196E20652B}"/>
              </a:ext>
              <a:ext uri="{147F2762-F138-4A5C-976F-8EAC2B608ADB}">
                <a16:predDERef xmlns:a16="http://schemas.microsoft.com/office/drawing/2014/main" pred="{9F2523E4-AFE7-4870-8DBC-179622874A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3029749"/>
              </p:ext>
            </p:extLst>
          </p:nvPr>
        </p:nvGraphicFramePr>
        <p:xfrm>
          <a:off x="1761320" y="1189284"/>
          <a:ext cx="7791717" cy="4653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03490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FFDD084-B059-2CB6-FBFD-4CDB29CB5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651" y="204139"/>
            <a:ext cx="10515600" cy="914400"/>
          </a:xfrm>
        </p:spPr>
        <p:txBody>
          <a:bodyPr/>
          <a:lstStyle/>
          <a:p>
            <a:r>
              <a:rPr lang="en-US">
                <a:cs typeface="Arial"/>
              </a:rPr>
              <a:t>Enrollment by High School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70480-9C45-4BBE-BC4A-1202D32EC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457200" indent="-457200"/>
            <a:endParaRPr lang="en-US" sz="2800">
              <a:cs typeface="Arial"/>
            </a:endParaRPr>
          </a:p>
          <a:p>
            <a:endParaRPr lang="en-US" sz="2800">
              <a:cs typeface="Arial"/>
            </a:endParaRPr>
          </a:p>
          <a:p>
            <a:endParaRPr lang="en-US" sz="2800">
              <a:cs typeface="Arial"/>
            </a:endParaRPr>
          </a:p>
          <a:p>
            <a:pPr marL="0" indent="0">
              <a:buNone/>
            </a:pP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BFC0F-212B-4650-9623-CA1235A9C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7" name="Chart 6" descr="Chart type: Clustered Column. '22-23', '23-24' by 'Field2'&#10;&#10;Description automatically generated">
            <a:extLst>
              <a:ext uri="{FF2B5EF4-FFF2-40B4-BE49-F238E27FC236}">
                <a16:creationId xmlns:a16="http://schemas.microsoft.com/office/drawing/2014/main" id="{9F2523E4-AFE7-4870-8DBC-179622874A3B}"/>
              </a:ext>
              <a:ext uri="{147F2762-F138-4A5C-976F-8EAC2B608ADB}">
                <a16:predDERef xmlns:a16="http://schemas.microsoft.com/office/drawing/2014/main" pred="{B3200A29-70C5-BE3B-CF0F-DB6CEF9D23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9146810"/>
              </p:ext>
            </p:extLst>
          </p:nvPr>
        </p:nvGraphicFramePr>
        <p:xfrm>
          <a:off x="791716" y="1292314"/>
          <a:ext cx="1077197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98194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AFEFF-77EB-4339-81AA-D672A85C1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8495" y="537189"/>
            <a:ext cx="9046369" cy="914400"/>
          </a:xfrm>
        </p:spPr>
        <p:txBody>
          <a:bodyPr/>
          <a:lstStyle/>
          <a:p>
            <a:r>
              <a:rPr lang="en-US">
                <a:cs typeface="Arial"/>
              </a:rPr>
              <a:t>Data Review 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Small Group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70480-9C45-4BBE-BC4A-1202D32EC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5619" y="1672892"/>
            <a:ext cx="9046370" cy="467734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/>
            <a:r>
              <a:rPr lang="en-US" sz="2800">
                <a:cs typeface="Arial"/>
              </a:rPr>
              <a:t>In your group answer the following questions on your meeting notes:</a:t>
            </a:r>
            <a:endParaRPr lang="en-US">
              <a:cs typeface="Arial"/>
            </a:endParaRPr>
          </a:p>
          <a:p>
            <a:pPr marL="1085850" lvl="1" indent="-514350">
              <a:buAutoNum type="arabicPeriod"/>
            </a:pPr>
            <a:r>
              <a:rPr lang="en-US" sz="2600" dirty="0">
                <a:cs typeface="Arial"/>
              </a:rPr>
              <a:t>What do you immediately notice? Wonder? Question? </a:t>
            </a:r>
          </a:p>
          <a:p>
            <a:pPr marL="1085850" lvl="1" indent="-514350">
              <a:buAutoNum type="arabicPeriod"/>
            </a:pPr>
            <a:r>
              <a:rPr lang="en-US" sz="2600" dirty="0">
                <a:ea typeface="+mn-lt"/>
                <a:cs typeface="+mn-lt"/>
              </a:rPr>
              <a:t>What kind of data would you like to know that would be helpful in driving your work?   </a:t>
            </a:r>
          </a:p>
          <a:p>
            <a:pPr marL="1085850" lvl="1" indent="-514350">
              <a:buAutoNum type="arabicPeriod"/>
            </a:pPr>
            <a:r>
              <a:rPr lang="en-US" sz="2600" dirty="0">
                <a:ea typeface="+mn-lt"/>
                <a:cs typeface="+mn-lt"/>
              </a:rPr>
              <a:t>Share out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BFC0F-212B-4650-9623-CA1235A9C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914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AFEFF-77EB-4339-81AA-D672A85C1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8495" y="537189"/>
            <a:ext cx="9046369" cy="914400"/>
          </a:xfrm>
        </p:spPr>
        <p:txBody>
          <a:bodyPr/>
          <a:lstStyle/>
          <a:p>
            <a:r>
              <a:rPr lang="en-US">
                <a:cs typeface="Arial"/>
              </a:rPr>
              <a:t>Teacher Credential  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Small Group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70480-9C45-4BBE-BC4A-1202D32EC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457200" indent="-457200"/>
            <a:r>
              <a:rPr lang="en-US" sz="2800">
                <a:cs typeface="Arial"/>
              </a:rPr>
              <a:t>In your group answer the following questions on your meeting notes:</a:t>
            </a:r>
          </a:p>
          <a:p>
            <a:pPr marL="1085850" lvl="1" indent="-514350">
              <a:buAutoNum type="arabicPeriod"/>
            </a:pPr>
            <a:r>
              <a:rPr lang="en-US">
                <a:cs typeface="Arial"/>
              </a:rPr>
              <a:t>What (if any) is your internal process for your teachers to become dual enrollment teachers? </a:t>
            </a:r>
          </a:p>
          <a:p>
            <a:pPr marL="1085850" lvl="1" indent="-514350">
              <a:buAutoNum type="arabicPeriod"/>
            </a:pPr>
            <a:r>
              <a:rPr lang="en-US">
                <a:cs typeface="Arial"/>
              </a:rPr>
              <a:t>Are you collecting information on teacher's credentials? How? If not, how are </a:t>
            </a:r>
          </a:p>
          <a:p>
            <a:pPr marL="1085850" lvl="1" indent="-514350">
              <a:buAutoNum type="arabicPeriod"/>
            </a:pPr>
            <a:endParaRPr lang="en-US">
              <a:cs typeface="Arial"/>
            </a:endParaRPr>
          </a:p>
          <a:p>
            <a:pPr marL="571500" lvl="1" indent="0">
              <a:buNone/>
            </a:pP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BFC0F-212B-4650-9623-CA1235A9C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8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Sharing of Best Practices 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924156"/>
      </p:ext>
    </p:extLst>
  </p:cSld>
  <p:clrMapOvr>
    <a:masterClrMapping/>
  </p:clrMapOvr>
</p:sld>
</file>

<file path=ppt/theme/theme1.xml><?xml version="1.0" encoding="utf-8"?>
<a:theme xmlns:a="http://schemas.openxmlformats.org/drawingml/2006/main" name="Foundation template">
  <a:themeElements>
    <a:clrScheme name="ElevateEdAZ">
      <a:dk1>
        <a:srgbClr val="003F77"/>
      </a:dk1>
      <a:lt1>
        <a:sysClr val="window" lastClr="FFFFFF"/>
      </a:lt1>
      <a:dk2>
        <a:srgbClr val="003F77"/>
      </a:dk2>
      <a:lt2>
        <a:srgbClr val="FFFFFF"/>
      </a:lt2>
      <a:accent1>
        <a:srgbClr val="00B5E2"/>
      </a:accent1>
      <a:accent2>
        <a:srgbClr val="F68D2E"/>
      </a:accent2>
      <a:accent3>
        <a:srgbClr val="81BCD5"/>
      </a:accent3>
      <a:accent4>
        <a:srgbClr val="7F7F7F"/>
      </a:accent4>
      <a:accent5>
        <a:srgbClr val="231F20"/>
      </a:accent5>
      <a:accent6>
        <a:srgbClr val="E6E6E6"/>
      </a:accent6>
      <a:hlink>
        <a:srgbClr val="00B5E2"/>
      </a:hlink>
      <a:folHlink>
        <a:srgbClr val="F68D2E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67A5E65665C843982CF0E83E716C3F" ma:contentTypeVersion="20" ma:contentTypeDescription="Create a new document." ma:contentTypeScope="" ma:versionID="d34981ed329fef1ee3ec62385238e8d0">
  <xsd:schema xmlns:xsd="http://www.w3.org/2001/XMLSchema" xmlns:xs="http://www.w3.org/2001/XMLSchema" xmlns:p="http://schemas.microsoft.com/office/2006/metadata/properties" xmlns:ns1="http://schemas.microsoft.com/sharepoint/v3" xmlns:ns2="390e4f39-3470-485c-92fb-35ef59508e6e" xmlns:ns3="39a4e2a4-d1bc-4523-9cba-41775661eec0" targetNamespace="http://schemas.microsoft.com/office/2006/metadata/properties" ma:root="true" ma:fieldsID="83b83455fef84de4716832acc589c6ba" ns1:_="" ns2:_="" ns3:_="">
    <xsd:import namespace="http://schemas.microsoft.com/sharepoint/v3"/>
    <xsd:import namespace="390e4f39-3470-485c-92fb-35ef59508e6e"/>
    <xsd:import namespace="39a4e2a4-d1bc-4523-9cba-41775661ee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e4f39-3470-485c-92fb-35ef59508e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d438bde6-fd5e-4a27-bc28-a81af0364d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a4e2a4-d1bc-4523-9cba-41775661eec0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8130aca4-6cc6-4b59-8579-29ba0e8eec3e}" ma:internalName="TaxCatchAll" ma:showField="CatchAllData" ma:web="39a4e2a4-d1bc-4523-9cba-41775661ee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39a4e2a4-d1bc-4523-9cba-41775661eec0" xsi:nil="true"/>
    <lcf76f155ced4ddcb4097134ff3c332f xmlns="390e4f39-3470-485c-92fb-35ef59508e6e">
      <Terms xmlns="http://schemas.microsoft.com/office/infopath/2007/PartnerControls"/>
    </lcf76f155ced4ddcb4097134ff3c332f>
    <SharedWithUsers xmlns="39a4e2a4-d1bc-4523-9cba-41775661eec0">
      <UserInfo>
        <DisplayName>Nick Irigoyen</DisplayName>
        <AccountId>764</AccountId>
        <AccountType/>
      </UserInfo>
      <UserInfo>
        <DisplayName>Cece Bustoz-Grimes</DisplayName>
        <AccountId>543</AccountId>
        <AccountType/>
      </UserInfo>
      <UserInfo>
        <DisplayName>Sarah Bixler</DisplayName>
        <AccountId>637</AccountId>
        <AccountType/>
      </UserInfo>
      <UserInfo>
        <DisplayName>Jennifer Mellor</DisplayName>
        <AccountId>21</AccountId>
        <AccountType/>
      </UserInfo>
      <UserInfo>
        <DisplayName>Rikelle Ellis</DisplayName>
        <AccountId>598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856091F-47A9-4B55-B130-7DBCB3EC74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BA84A8-614E-496E-A266-BDB70841BF06}">
  <ds:schemaRefs>
    <ds:schemaRef ds:uri="390e4f39-3470-485c-92fb-35ef59508e6e"/>
    <ds:schemaRef ds:uri="39a4e2a4-d1bc-4523-9cba-41775661eec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DBE2204-3109-4391-A658-13EC935FDA66}">
  <ds:schemaRefs>
    <ds:schemaRef ds:uri="390e4f39-3470-485c-92fb-35ef59508e6e"/>
    <ds:schemaRef ds:uri="39a4e2a4-d1bc-4523-9cba-41775661eec0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18</Slides>
  <Notes>15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Foundation template</vt:lpstr>
      <vt:lpstr>Dual Enrollment Best Practices Q3 Meeting</vt:lpstr>
      <vt:lpstr>Introductions &amp; Level Set</vt:lpstr>
      <vt:lpstr>Agenda</vt:lpstr>
      <vt:lpstr>Dual Enrollment Data Review</vt:lpstr>
      <vt:lpstr>Enrollment by District</vt:lpstr>
      <vt:lpstr>Enrollment by High School</vt:lpstr>
      <vt:lpstr>Data Review  Small Group Discussion</vt:lpstr>
      <vt:lpstr>Teacher Credential   Small Group Discussion</vt:lpstr>
      <vt:lpstr>Sharing of Best Practices </vt:lpstr>
      <vt:lpstr>Barry Goldwater High School</vt:lpstr>
      <vt:lpstr>  Mesa Public Schools</vt:lpstr>
      <vt:lpstr>MPS DE Strategies</vt:lpstr>
      <vt:lpstr>Small Group Discussion</vt:lpstr>
      <vt:lpstr>Review of Commitments &amp; Next Steps</vt:lpstr>
      <vt:lpstr>Review of Commitments</vt:lpstr>
      <vt:lpstr>Questions? 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Elevate your future workforce</dc:title>
  <dc:creator>Jocelyn McAlpin</dc:creator>
  <cp:revision>33</cp:revision>
  <dcterms:created xsi:type="dcterms:W3CDTF">2020-05-19T20:29:48Z</dcterms:created>
  <dcterms:modified xsi:type="dcterms:W3CDTF">2024-08-29T19:13:41Z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0x0101003567A5E65665C843982CF0E83E716C3F</vt:lpwstr>
  </property>
  <property fmtid="{D5CDD505-2E9C-101B-9397-08002B2CF9AE}" pid="3" name="MediaServiceImageTags">
    <vt:lpwstr/>
  </property>
</Properties>
</file>